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84" r:id="rId3"/>
    <p:sldId id="339" r:id="rId4"/>
    <p:sldId id="257" r:id="rId5"/>
    <p:sldId id="450" r:id="rId6"/>
    <p:sldId id="387" r:id="rId7"/>
    <p:sldId id="437" r:id="rId8"/>
    <p:sldId id="435" r:id="rId9"/>
    <p:sldId id="442" r:id="rId10"/>
    <p:sldId id="443" r:id="rId11"/>
    <p:sldId id="451" r:id="rId12"/>
    <p:sldId id="452" r:id="rId13"/>
    <p:sldId id="445" r:id="rId14"/>
    <p:sldId id="444" r:id="rId15"/>
    <p:sldId id="469" r:id="rId16"/>
    <p:sldId id="399" r:id="rId17"/>
    <p:sldId id="484" r:id="rId18"/>
    <p:sldId id="392" r:id="rId19"/>
    <p:sldId id="441" r:id="rId20"/>
    <p:sldId id="440" r:id="rId21"/>
    <p:sldId id="439" r:id="rId22"/>
    <p:sldId id="516" r:id="rId23"/>
    <p:sldId id="470" r:id="rId24"/>
    <p:sldId id="481" r:id="rId25"/>
    <p:sldId id="453" r:id="rId26"/>
    <p:sldId id="454" r:id="rId27"/>
    <p:sldId id="486" r:id="rId28"/>
    <p:sldId id="488" r:id="rId29"/>
    <p:sldId id="487" r:id="rId30"/>
    <p:sldId id="455" r:id="rId31"/>
    <p:sldId id="456" r:id="rId32"/>
    <p:sldId id="485" r:id="rId33"/>
    <p:sldId id="483" r:id="rId34"/>
    <p:sldId id="482" r:id="rId35"/>
    <p:sldId id="477" r:id="rId36"/>
    <p:sldId id="478" r:id="rId37"/>
    <p:sldId id="479" r:id="rId38"/>
    <p:sldId id="471" r:id="rId39"/>
    <p:sldId id="457" r:id="rId40"/>
    <p:sldId id="458" r:id="rId41"/>
    <p:sldId id="459" r:id="rId42"/>
    <p:sldId id="460" r:id="rId43"/>
    <p:sldId id="490" r:id="rId44"/>
    <p:sldId id="491" r:id="rId45"/>
    <p:sldId id="492" r:id="rId46"/>
    <p:sldId id="494" r:id="rId47"/>
    <p:sldId id="495" r:id="rId48"/>
    <p:sldId id="489" r:id="rId49"/>
    <p:sldId id="497" r:id="rId50"/>
    <p:sldId id="498" r:id="rId51"/>
    <p:sldId id="496" r:id="rId52"/>
    <p:sldId id="499" r:id="rId53"/>
    <p:sldId id="472" r:id="rId54"/>
    <p:sldId id="461" r:id="rId55"/>
    <p:sldId id="463" r:id="rId56"/>
    <p:sldId id="464" r:id="rId57"/>
    <p:sldId id="500" r:id="rId58"/>
    <p:sldId id="511" r:id="rId59"/>
    <p:sldId id="512" r:id="rId60"/>
    <p:sldId id="513" r:id="rId61"/>
    <p:sldId id="510" r:id="rId62"/>
    <p:sldId id="505" r:id="rId63"/>
    <p:sldId id="508" r:id="rId64"/>
    <p:sldId id="506" r:id="rId65"/>
    <p:sldId id="507" r:id="rId66"/>
    <p:sldId id="509" r:id="rId67"/>
    <p:sldId id="501" r:id="rId68"/>
    <p:sldId id="502" r:id="rId69"/>
    <p:sldId id="503" r:id="rId70"/>
    <p:sldId id="504" r:id="rId71"/>
    <p:sldId id="465" r:id="rId72"/>
    <p:sldId id="473" r:id="rId73"/>
    <p:sldId id="517" r:id="rId74"/>
    <p:sldId id="519" r:id="rId75"/>
    <p:sldId id="518" r:id="rId76"/>
    <p:sldId id="466" r:id="rId77"/>
    <p:sldId id="515" r:id="rId78"/>
    <p:sldId id="520" r:id="rId79"/>
    <p:sldId id="467" r:id="rId80"/>
    <p:sldId id="468" r:id="rId81"/>
    <p:sldId id="337" r:id="rId82"/>
    <p:sldId id="514" r:id="rId83"/>
    <p:sldId id="476" r:id="rId84"/>
    <p:sldId id="385" r:id="rId85"/>
    <p:sldId id="328" r:id="rId86"/>
    <p:sldId id="340" r:id="rId87"/>
  </p:sldIdLst>
  <p:sldSz cx="12192000" cy="6858000"/>
  <p:notesSz cx="6858000" cy="9144000"/>
  <p:custShowLst>
    <p:custShow name="show-all" id="0">
      <p:sldLst>
        <p:sld r:id="rId2"/>
        <p:sld r:id="rId3"/>
        <p:sld r:id="rId4"/>
        <p:sld r:id="rId5"/>
        <p:sld r:id="rId6"/>
        <p:sld r:id="rId7"/>
        <p:sld r:id="rId8"/>
        <p:sld r:id="rId9"/>
        <p:sld r:id="rId10"/>
        <p:sld r:id="rId11"/>
        <p:sld r:id="rId12"/>
        <p:sld r:id="rId13"/>
        <p:sld r:id="rId14"/>
        <p:sld r:id="rId15"/>
        <p:sld r:id="rId17"/>
        <p:sld r:id="rId19"/>
        <p:sld r:id="rId20"/>
        <p:sld r:id="rId21"/>
        <p:sld r:id="rId22"/>
        <p:sld r:id="rId26"/>
        <p:sld r:id="rId27"/>
        <p:sld r:id="rId31"/>
        <p:sld r:id="rId32"/>
        <p:sld r:id="rId40"/>
        <p:sld r:id="rId41"/>
        <p:sld r:id="rId42"/>
        <p:sld r:id="rId43"/>
        <p:sld r:id="rId55"/>
        <p:sld r:id="rId56"/>
        <p:sld r:id="rId57"/>
        <p:sld r:id="rId72"/>
        <p:sld r:id="rId77"/>
        <p:sld r:id="rId80"/>
        <p:sld r:id="rId81"/>
        <p:sld r:id="rId82"/>
        <p:sld r:id="rId85"/>
        <p:sld r:id="rId86"/>
        <p:sld r:id="rId87"/>
      </p:sldLst>
    </p:custShow>
  </p:custShow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1" autoAdjust="0"/>
    <p:restoredTop sz="94660"/>
  </p:normalViewPr>
  <p:slideViewPr>
    <p:cSldViewPr snapToGrid="0">
      <p:cViewPr varScale="1">
        <p:scale>
          <a:sx n="77" d="100"/>
          <a:sy n="77" d="100"/>
        </p:scale>
        <p:origin x="451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5D6BC-3559-73E1-9D07-239C6D1A76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6CC76A-D8DD-BEE8-9A9F-CAF592ABC1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BE15E-E5E6-1403-B28B-8FDF76756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2F511-3FFC-4A05-819B-00FCF2A06483}" type="datetimeFigureOut">
              <a:rPr lang="fr-FR" smtClean="0"/>
              <a:t>02/01/2023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18A06-C71E-2EB5-9974-68B7BF369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E9E92-979C-DB86-0BF5-512E1FE97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388F-746D-47E3-AA8A-4E6FD3AEDE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2280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8A9AB-0485-1538-D760-47F8D9E10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F69CB1-92B1-023B-F503-E9A737D652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E878A-6BD8-3602-3319-F372CDF92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2F511-3FFC-4A05-819B-00FCF2A06483}" type="datetimeFigureOut">
              <a:rPr lang="fr-FR" smtClean="0"/>
              <a:t>02/01/2023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E2D08-9B92-6080-19C8-F587DFAB4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673BC-C835-8F85-41EE-343BB3E08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388F-746D-47E3-AA8A-4E6FD3AEDE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8876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D7DCED-3575-B210-A2B7-92663D8250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5110DB-0929-A8E5-2128-6535ADBF8D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1A795-1541-E1D1-16F2-DBC3F2561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2F511-3FFC-4A05-819B-00FCF2A06483}" type="datetimeFigureOut">
              <a:rPr lang="fr-FR" smtClean="0"/>
              <a:t>02/01/2023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DACE9-378D-EB70-0379-49D529108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254D2-55B1-47F5-E5DC-FB713AD1C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388F-746D-47E3-AA8A-4E6FD3AEDE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2976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5D1D5-49D0-7648-B067-9C6E435DF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B856D-95D8-120E-BD80-D75453E77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CB916-5933-983A-CBDE-5170C2237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2F511-3FFC-4A05-819B-00FCF2A06483}" type="datetimeFigureOut">
              <a:rPr lang="fr-FR" smtClean="0"/>
              <a:t>02/01/2023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51CD4-ACFD-FC0F-4AAE-08F829D34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1727A-3733-69D4-F5E6-386418F50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388F-746D-47E3-AA8A-4E6FD3AEDE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9759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D34D-BE80-25D7-4425-447974D25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B0C450-C88F-3782-DDB1-42DC2B1C4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07A22-6720-F56E-29D4-42949E89D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2F511-3FFC-4A05-819B-00FCF2A06483}" type="datetimeFigureOut">
              <a:rPr lang="fr-FR" smtClean="0"/>
              <a:t>02/01/2023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4FE49-84EC-DA86-DCCA-BF7C1DCCF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65B12-C18E-88CF-19CF-774D15DDA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388F-746D-47E3-AA8A-4E6FD3AEDE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5125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1CFE6-4B40-084D-9B5A-77897CF1A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56948-9113-E7DA-4059-32B1D23DB8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920DB-EDF3-A56E-E1EE-4569884856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DAE31E-0448-EBCD-4106-854790DE9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2F511-3FFC-4A05-819B-00FCF2A06483}" type="datetimeFigureOut">
              <a:rPr lang="fr-FR" smtClean="0"/>
              <a:t>02/01/2023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771255-C5D0-6BCA-D3C9-32F44F4FA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8D7495-AD37-1637-3641-CFA6CE6BE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388F-746D-47E3-AA8A-4E6FD3AEDE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4274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EADA-D7C2-A717-8EB6-D758BC347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868E3C-E013-E931-319D-436C9D134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65329C-69E1-4C43-45B2-2C10341F49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09C4DF-9DB8-8684-28EF-BAA51165CA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264683-05E1-94B5-6EFD-69438F2177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B036E1-4BB4-9677-F0E3-324CB86D4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2F511-3FFC-4A05-819B-00FCF2A06483}" type="datetimeFigureOut">
              <a:rPr lang="fr-FR" smtClean="0"/>
              <a:t>02/01/2023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6143FD-7620-3036-39E3-A25FE9322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14CC48-8AEF-059D-1FE2-1435D72C2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388F-746D-47E3-AA8A-4E6FD3AEDE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4024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22B3D-1573-4BCB-8B8C-75751F2E0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03A594-0C4D-50F6-EB42-E8187D112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2F511-3FFC-4A05-819B-00FCF2A06483}" type="datetimeFigureOut">
              <a:rPr lang="fr-FR" smtClean="0"/>
              <a:t>02/01/2023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D6DAC-C329-CAD1-AEF3-3B2482C1E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C802C9-FA5B-70F7-2B38-38C4E844C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388F-746D-47E3-AA8A-4E6FD3AEDE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1623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554356-E1AE-DAB1-62F3-DC68A1F8B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2F511-3FFC-4A05-819B-00FCF2A06483}" type="datetimeFigureOut">
              <a:rPr lang="fr-FR" smtClean="0"/>
              <a:t>02/01/2023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64EA9E-9EEF-F485-0B63-005AF80CB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39EAFF-DB3A-3DAA-3727-A69FA94AB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388F-746D-47E3-AA8A-4E6FD3AEDE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4927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3F802-0214-009F-31E8-D730FCAF4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0A090-705A-CAB7-8379-232C0598B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4813AC-AD6B-85FB-B770-425D3DD0F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C2391-445A-88DB-2FF4-E83735029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2F511-3FFC-4A05-819B-00FCF2A06483}" type="datetimeFigureOut">
              <a:rPr lang="fr-FR" smtClean="0"/>
              <a:t>02/01/2023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2BE636-4F55-27D2-08C0-E72DE8083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B2241A-7E4A-D6D5-9972-57A191D5F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388F-746D-47E3-AA8A-4E6FD3AEDE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6491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ECFDE-D6F4-FBE7-2E9D-30613C905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91C9FE-1F3B-3E1E-B3B2-74EB88885B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4D9E0B-5CC0-2876-52AA-C775868657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8C34AF-45CB-4EA4-E9EA-9B340FF3F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2F511-3FFC-4A05-819B-00FCF2A06483}" type="datetimeFigureOut">
              <a:rPr lang="fr-FR" smtClean="0"/>
              <a:t>02/01/2023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CCFA44-8DA0-CC99-A380-488DF64DF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35F7AF-9552-25CA-DBE6-BAC3B2282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388F-746D-47E3-AA8A-4E6FD3AEDE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2920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F1F07F-80EE-2ED1-D0C5-E172B99CE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FD5275-CB64-DA8D-1999-482EC9D92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FCBCE-B18F-CCD0-FAB2-DBA9C024F6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2F511-3FFC-4A05-819B-00FCF2A06483}" type="datetimeFigureOut">
              <a:rPr lang="fr-FR" smtClean="0"/>
              <a:t>02/01/2023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83193-C1AD-7A16-CC19-DF1ADE08D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00875-F340-0211-6AF5-695AF1D3A5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2388F-746D-47E3-AA8A-4E6FD3AEDE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6101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spark.apache.org/docs/latest/sql-ref-syntax-qry-explain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latest/web-ui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spark.apache.org/docs/latest/rdd-programming-guide.html#transformatio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pache/spark/blob/master/sql/core/src/main/java/org/apache/spark/sql/execution/BufferedRowIterator.java#L97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image" Target="../media/image26.wmf"/><Relationship Id="rId7" Type="http://schemas.openxmlformats.org/officeDocument/2006/relationships/oleObject" Target="../embeddings/oleObject3.bin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wmf"/><Relationship Id="rId4" Type="http://schemas.openxmlformats.org/officeDocument/2006/relationships/oleObject" Target="../embeddings/oleObject2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spark.apache.org/docs/latest/sql-ref-syntax-qry-select-hints.html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F56AF-DF1E-EE03-BB70-F2407CECE2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339" y="1122362"/>
            <a:ext cx="12015786" cy="3987801"/>
          </a:xfrm>
        </p:spPr>
        <p:txBody>
          <a:bodyPr>
            <a:normAutofit/>
          </a:bodyPr>
          <a:lstStyle/>
          <a:p>
            <a:r>
              <a:rPr lang="fr-FR" dirty="0" err="1"/>
              <a:t>BigData</a:t>
            </a:r>
            <a:r>
              <a:rPr lang="fr-FR" dirty="0"/>
              <a:t> Spark – Hands-On</a:t>
            </a:r>
            <a:br>
              <a:rPr lang="fr-FR" dirty="0"/>
            </a:br>
            <a:br>
              <a:rPr lang="fr-FR" dirty="0"/>
            </a:br>
            <a:r>
              <a:rPr lang="fr-FR" sz="6000" dirty="0"/>
              <a:t>Optimisations</a:t>
            </a:r>
            <a:br>
              <a:rPr lang="fr-FR" dirty="0"/>
            </a:br>
            <a:r>
              <a:rPr lang="fr-FR" sz="4400" dirty="0"/>
              <a:t>SQL </a:t>
            </a:r>
            <a:r>
              <a:rPr lang="fr-FR" sz="4400" dirty="0" err="1"/>
              <a:t>Execution</a:t>
            </a:r>
            <a:r>
              <a:rPr lang="fr-FR" sz="4400" dirty="0"/>
              <a:t> Plan, DAG, </a:t>
            </a:r>
            <a:r>
              <a:rPr lang="fr-FR" sz="4400" dirty="0" err="1"/>
              <a:t>SparkUI</a:t>
            </a:r>
            <a:br>
              <a:rPr lang="fr-FR" sz="4400" dirty="0"/>
            </a:br>
            <a:r>
              <a:rPr lang="fr-FR" sz="4400" dirty="0"/>
              <a:t>Performances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03A243-3EAC-4F69-DD6F-16693A3F47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9300" y="6050964"/>
            <a:ext cx="9144000" cy="632535"/>
          </a:xfrm>
        </p:spPr>
        <p:txBody>
          <a:bodyPr>
            <a:normAutofit fontScale="70000" lnSpcReduction="20000"/>
          </a:bodyPr>
          <a:lstStyle/>
          <a:p>
            <a:r>
              <a:rPr lang="fr-FR" dirty="0"/>
              <a:t>Arnaud </a:t>
            </a:r>
            <a:r>
              <a:rPr lang="fr-FR" dirty="0" err="1"/>
              <a:t>Nauwynck</a:t>
            </a:r>
            <a:endParaRPr lang="fr-FR" dirty="0"/>
          </a:p>
          <a:p>
            <a:r>
              <a:rPr lang="fr-FR" dirty="0" err="1"/>
              <a:t>Oct</a:t>
            </a:r>
            <a:r>
              <a:rPr lang="fr-FR" dirty="0"/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3214580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B49FA-D2E8-032C-1BC9-0EE322298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430"/>
            <a:ext cx="10515600" cy="792117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2: SQL </a:t>
            </a:r>
            <a:r>
              <a:rPr lang="fr-FR" dirty="0" err="1"/>
              <a:t>Explain</a:t>
            </a:r>
            <a:r>
              <a:rPr lang="fr-FR" dirty="0"/>
              <a:t> Plan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88753C-728C-C088-F8F7-68101AD05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781" y="2097946"/>
            <a:ext cx="10358438" cy="25395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5FF61A-42CA-694A-A796-B264C1562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737487"/>
            <a:ext cx="12192000" cy="18550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9CEEF3-27B0-CE07-EC66-CE8FDBDD6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9081" y="941800"/>
            <a:ext cx="7068163" cy="10668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E791853-F63C-EA44-2459-786E4051FCCE}"/>
              </a:ext>
            </a:extLst>
          </p:cNvPr>
          <p:cNvSpPr/>
          <p:nvPr/>
        </p:nvSpPr>
        <p:spPr>
          <a:xfrm flipH="1">
            <a:off x="2795588" y="1658593"/>
            <a:ext cx="1752598" cy="1940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C65B4C-552D-E9A6-F956-DBF553C12AF9}"/>
              </a:ext>
            </a:extLst>
          </p:cNvPr>
          <p:cNvSpPr/>
          <p:nvPr/>
        </p:nvSpPr>
        <p:spPr>
          <a:xfrm flipH="1">
            <a:off x="9139237" y="4235106"/>
            <a:ext cx="2135981" cy="1892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99D384-BC43-12EB-FAE7-7AF7E0BCAD11}"/>
              </a:ext>
            </a:extLst>
          </p:cNvPr>
          <p:cNvSpPr/>
          <p:nvPr/>
        </p:nvSpPr>
        <p:spPr>
          <a:xfrm flipH="1">
            <a:off x="916783" y="4377379"/>
            <a:ext cx="1602580" cy="1892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EAF187-3D02-6D86-24C9-E0656159F473}"/>
              </a:ext>
            </a:extLst>
          </p:cNvPr>
          <p:cNvSpPr/>
          <p:nvPr/>
        </p:nvSpPr>
        <p:spPr>
          <a:xfrm flipH="1">
            <a:off x="2369345" y="6063302"/>
            <a:ext cx="4383880" cy="2136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9830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C0615-17DA-8895-727E-385F8A88B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3 : compare « EXPLAIN » </a:t>
            </a:r>
            <a:r>
              <a:rPr lang="fr-FR" dirty="0" err="1"/>
              <a:t>queries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F34AB8-FD00-2889-87E9-13C3085703A8}"/>
              </a:ext>
            </a:extLst>
          </p:cNvPr>
          <p:cNvSpPr txBox="1"/>
          <p:nvPr/>
        </p:nvSpPr>
        <p:spPr>
          <a:xfrm>
            <a:off x="1761896" y="2753990"/>
            <a:ext cx="876919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a/  Compare both</a:t>
            </a:r>
          </a:p>
          <a:p>
            <a:endParaRPr lang="en-US" sz="2000" dirty="0"/>
          </a:p>
          <a:p>
            <a:r>
              <a:rPr lang="en-US" sz="2000" dirty="0" err="1"/>
              <a:t>spark.sql</a:t>
            </a:r>
            <a:r>
              <a:rPr lang="en-US" sz="2000" dirty="0"/>
              <a:t>("</a:t>
            </a:r>
            <a:r>
              <a:rPr lang="en-US" sz="2000" b="1" dirty="0"/>
              <a:t>EXPLAIN</a:t>
            </a:r>
            <a:r>
              <a:rPr lang="en-US" sz="2000" dirty="0"/>
              <a:t> select count(*) FROM db1.address_by_dept WHERE dept=92")</a:t>
            </a:r>
          </a:p>
          <a:p>
            <a:endParaRPr lang="en-US" sz="2000" dirty="0"/>
          </a:p>
          <a:p>
            <a:r>
              <a:rPr lang="en-US" sz="2000" dirty="0" err="1"/>
              <a:t>spark.sql</a:t>
            </a:r>
            <a:r>
              <a:rPr lang="en-US" sz="2000" dirty="0"/>
              <a:t>("</a:t>
            </a:r>
            <a:r>
              <a:rPr lang="en-US" sz="2000" b="1" dirty="0"/>
              <a:t>EXPLAIN</a:t>
            </a:r>
            <a:r>
              <a:rPr lang="en-US" sz="2000" dirty="0"/>
              <a:t> select count(*) FROM db1.address WHERE dept=92")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b/ what changed ?</a:t>
            </a:r>
          </a:p>
        </p:txBody>
      </p:sp>
    </p:spTree>
    <p:extLst>
      <p:ext uri="{BB962C8B-B14F-4D97-AF65-F5344CB8AC3E}">
        <p14:creationId xmlns:p14="http://schemas.microsoft.com/office/powerpoint/2010/main" val="1621049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99E76-662E-F6BF-E773-B9B2DA6C4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… </a:t>
            </a:r>
            <a:r>
              <a:rPr lang="fr-FR" dirty="0" err="1"/>
              <a:t>Exercise</a:t>
            </a:r>
            <a:r>
              <a:rPr lang="fr-FR" dirty="0"/>
              <a:t> 3: </a:t>
            </a:r>
            <a:r>
              <a:rPr lang="en-US" dirty="0"/>
              <a:t>EXPLAIN</a:t>
            </a:r>
            <a:br>
              <a:rPr lang="en-US" dirty="0"/>
            </a:br>
            <a:r>
              <a:rPr lang="en-US" dirty="0"/>
              <a:t> [ EXTENDED | CODEGEN | COST | FORMATTED ]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AD5171-89F1-5244-56EA-051DD0E2DE15}"/>
              </a:ext>
            </a:extLst>
          </p:cNvPr>
          <p:cNvSpPr txBox="1"/>
          <p:nvPr/>
        </p:nvSpPr>
        <p:spPr>
          <a:xfrm>
            <a:off x="2334828" y="1777975"/>
            <a:ext cx="89264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hlinkClick r:id="rId2"/>
              </a:rPr>
              <a:t>https://spark.apache.org/docs/latest/sql-ref-syntax-qry-explain.html</a:t>
            </a:r>
            <a:endParaRPr lang="fr-FR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B35FDD-2D65-8452-B5D4-5633E049C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086" y="2326928"/>
            <a:ext cx="7951830" cy="446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049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16ECF-F75B-A002-5C18-9037E1420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5290"/>
            <a:ext cx="10515600" cy="1687513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4: </a:t>
            </a:r>
            <a:r>
              <a:rPr lang="fr-FR" dirty="0" err="1"/>
              <a:t>dataset.explain</a:t>
            </a:r>
            <a:r>
              <a:rPr lang="fr-FR" dirty="0"/>
              <a:t>()   API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1DFBE8-5E67-F45C-F5B4-0E66F3105861}"/>
              </a:ext>
            </a:extLst>
          </p:cNvPr>
          <p:cNvSpPr txBox="1"/>
          <p:nvPr/>
        </p:nvSpPr>
        <p:spPr>
          <a:xfrm>
            <a:off x="1322406" y="2713161"/>
            <a:ext cx="1030891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val</a:t>
            </a:r>
            <a:r>
              <a:rPr lang="en-US" sz="2400" dirty="0"/>
              <a:t> ds = </a:t>
            </a:r>
            <a:r>
              <a:rPr lang="en-US" sz="2400" dirty="0" err="1"/>
              <a:t>spark.sql</a:t>
            </a:r>
            <a:r>
              <a:rPr lang="en-US" sz="2400" dirty="0"/>
              <a:t>("select count(*) FROM db1.address_by_dept WHERE dept=92")</a:t>
            </a:r>
            <a:br>
              <a:rPr lang="en-US" sz="2400" dirty="0"/>
            </a:br>
            <a:r>
              <a:rPr lang="en-US" sz="2400" dirty="0" err="1"/>
              <a:t>ds.</a:t>
            </a:r>
            <a:r>
              <a:rPr lang="en-US" sz="2400" b="1" dirty="0" err="1"/>
              <a:t>explain</a:t>
            </a:r>
            <a:endParaRPr lang="en-US" sz="2400" b="1" dirty="0"/>
          </a:p>
          <a:p>
            <a:endParaRPr lang="en-US" sz="2400" b="1" dirty="0"/>
          </a:p>
          <a:p>
            <a:r>
              <a:rPr lang="en-US" sz="2400" dirty="0" err="1"/>
              <a:t>ds.</a:t>
            </a:r>
            <a:r>
              <a:rPr lang="en-US" sz="2400" b="1" dirty="0" err="1"/>
              <a:t>explain</a:t>
            </a:r>
            <a:r>
              <a:rPr lang="en-US" sz="2400" b="1" dirty="0"/>
              <a:t>(false)</a:t>
            </a:r>
          </a:p>
          <a:p>
            <a:endParaRPr lang="en-US" sz="2400" b="1" dirty="0"/>
          </a:p>
          <a:p>
            <a:r>
              <a:rPr lang="en-US" sz="2400" dirty="0" err="1"/>
              <a:t>ds.</a:t>
            </a:r>
            <a:r>
              <a:rPr lang="en-US" sz="2400" b="1" dirty="0" err="1"/>
              <a:t>explain</a:t>
            </a:r>
            <a:r>
              <a:rPr lang="en-US" sz="2400" b="1" dirty="0"/>
              <a:t>(true)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193519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6FE57-1ADF-CC66-A590-800375A70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4: </a:t>
            </a:r>
            <a:r>
              <a:rPr lang="fr-FR" dirty="0" err="1"/>
              <a:t>Dataset.explain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CA53FD-20D5-48B5-7D84-9A219958E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7340"/>
            <a:ext cx="12192000" cy="21033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CE060F-7E7C-725A-39CE-D057B7C9E1B6}"/>
              </a:ext>
            </a:extLst>
          </p:cNvPr>
          <p:cNvSpPr/>
          <p:nvPr/>
        </p:nvSpPr>
        <p:spPr>
          <a:xfrm flipH="1">
            <a:off x="2397920" y="4201166"/>
            <a:ext cx="4379117" cy="1993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5826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A0102-12DB-DD87-63A8-A597D6837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2105"/>
          </a:xfrm>
        </p:spPr>
        <p:txBody>
          <a:bodyPr/>
          <a:lstStyle/>
          <a:p>
            <a:pPr algn="ctr"/>
            <a:r>
              <a:rPr lang="fr-FR" dirty="0"/>
              <a:t>Objectives of Hands-On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45574-F8C6-508F-AF8A-A8CDA7DAD631}"/>
              </a:ext>
            </a:extLst>
          </p:cNvPr>
          <p:cNvSpPr txBox="1"/>
          <p:nvPr/>
        </p:nvSpPr>
        <p:spPr>
          <a:xfrm>
            <a:off x="3629918" y="1536174"/>
            <a:ext cx="7970644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1/ </a:t>
            </a:r>
            <a:r>
              <a:rPr lang="fr-FR" sz="2400" dirty="0" err="1"/>
              <a:t>Execution</a:t>
            </a:r>
            <a:r>
              <a:rPr lang="fr-FR" sz="2400" dirty="0"/>
              <a:t> Plan, SQL </a:t>
            </a:r>
            <a:r>
              <a:rPr lang="fr-FR" sz="2400" dirty="0" err="1"/>
              <a:t>Explain</a:t>
            </a:r>
            <a:r>
              <a:rPr lang="fr-FR" sz="2400" dirty="0"/>
              <a:t> / </a:t>
            </a:r>
            <a:r>
              <a:rPr lang="fr-FR" sz="2400" dirty="0" err="1"/>
              <a:t>dataset.explain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2/ Spark UI, DAG, Narrow/Wide Transformations</a:t>
            </a:r>
          </a:p>
          <a:p>
            <a:endParaRPr lang="fr-FR" sz="2400" dirty="0"/>
          </a:p>
          <a:p>
            <a:r>
              <a:rPr lang="fr-FR" sz="2400" dirty="0"/>
              <a:t>3/ RDD cache / checkpoint</a:t>
            </a:r>
          </a:p>
          <a:p>
            <a:endParaRPr lang="fr-FR" sz="2400" dirty="0"/>
          </a:p>
          <a:p>
            <a:r>
              <a:rPr lang="fr-FR" sz="2400" dirty="0"/>
              <a:t>4/ Partition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Columns</a:t>
            </a:r>
            <a:r>
              <a:rPr lang="fr-FR" sz="2400" dirty="0"/>
              <a:t>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Predicate</a:t>
            </a:r>
            <a:r>
              <a:rPr lang="fr-FR" sz="2400" dirty="0"/>
              <a:t>-Push-Down</a:t>
            </a:r>
            <a:br>
              <a:rPr lang="fr-FR" sz="2400" dirty="0"/>
            </a:br>
            <a:endParaRPr lang="fr-FR" sz="2400" dirty="0"/>
          </a:p>
          <a:p>
            <a:r>
              <a:rPr lang="fr-FR" sz="2400" dirty="0"/>
              <a:t>5/ Parquet </a:t>
            </a:r>
            <a:r>
              <a:rPr lang="fr-FR" sz="2400" dirty="0" err="1"/>
              <a:t>Optims</a:t>
            </a:r>
            <a:r>
              <a:rPr lang="fr-FR" sz="2400" dirty="0"/>
              <a:t> ( Sort, Stats, </a:t>
            </a:r>
            <a:r>
              <a:rPr lang="fr-FR" sz="2400" dirty="0" err="1"/>
              <a:t>Dictionary</a:t>
            </a:r>
            <a:r>
              <a:rPr lang="fr-FR" sz="2400" dirty="0"/>
              <a:t>, Bloom, </a:t>
            </a:r>
            <a:r>
              <a:rPr lang="fr-FR" sz="2400" dirty="0" err="1"/>
              <a:t>BlockSize</a:t>
            </a:r>
            <a:r>
              <a:rPr lang="fr-FR" sz="2400" dirty="0"/>
              <a:t>)</a:t>
            </a:r>
          </a:p>
          <a:p>
            <a:endParaRPr lang="fr-FR" sz="2400" dirty="0"/>
          </a:p>
          <a:p>
            <a:r>
              <a:rPr lang="fr-FR" sz="2400" dirty="0"/>
              <a:t>6/ perfs: </a:t>
            </a:r>
            <a:r>
              <a:rPr lang="fr-FR" sz="2400" dirty="0" err="1"/>
              <a:t>SpillToDisk</a:t>
            </a:r>
            <a:r>
              <a:rPr lang="fr-FR" sz="2400" dirty="0"/>
              <a:t>, </a:t>
            </a:r>
            <a:r>
              <a:rPr lang="fr-FR" sz="2400" dirty="0" err="1"/>
              <a:t>JOINs</a:t>
            </a:r>
            <a:r>
              <a:rPr lang="fr-FR" sz="2400" dirty="0"/>
              <a:t>, </a:t>
            </a:r>
            <a:r>
              <a:rPr lang="fr-FR" sz="2400" dirty="0" err="1"/>
              <a:t>hint</a:t>
            </a:r>
            <a:endParaRPr lang="fr-FR" sz="2400" dirty="0"/>
          </a:p>
        </p:txBody>
      </p:sp>
      <p:pic>
        <p:nvPicPr>
          <p:cNvPr id="6" name="Picture 2" descr="Image result for checkmark icon">
            <a:extLst>
              <a:ext uri="{FF2B5EF4-FFF2-40B4-BE49-F238E27FC236}">
                <a16:creationId xmlns:a16="http://schemas.microsoft.com/office/drawing/2014/main" id="{12D5EF85-B94A-41C4-51AD-94A553147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62" y="1387079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4A398D9-CBA2-1A2B-CBED-9595E2EE4FDC}"/>
              </a:ext>
            </a:extLst>
          </p:cNvPr>
          <p:cNvSpPr/>
          <p:nvPr/>
        </p:nvSpPr>
        <p:spPr>
          <a:xfrm>
            <a:off x="2007702" y="2300815"/>
            <a:ext cx="1407621" cy="4765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7558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C5E69-85B4-69B4-8611-2F7125584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356"/>
            <a:ext cx="10515600" cy="1361582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5 : Open Spark-UI</a:t>
            </a:r>
            <a:br>
              <a:rPr lang="fr-FR" dirty="0"/>
            </a:br>
            <a:r>
              <a:rPr lang="fr-FR" dirty="0" err="1"/>
              <a:t>browse</a:t>
            </a:r>
            <a:r>
              <a:rPr lang="fr-FR" dirty="0"/>
              <a:t> to SQL -&gt; last </a:t>
            </a:r>
            <a:r>
              <a:rPr lang="fr-FR" dirty="0" err="1"/>
              <a:t>Query</a:t>
            </a:r>
            <a:r>
              <a:rPr lang="fr-FR" dirty="0"/>
              <a:t> -&gt; </a:t>
            </a:r>
            <a:r>
              <a:rPr lang="fr-FR" dirty="0" err="1"/>
              <a:t>Detailed</a:t>
            </a:r>
            <a:r>
              <a:rPr lang="fr-FR" dirty="0"/>
              <a:t> Plan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EC31BF-885D-C3D2-24DC-3993C66C76B8}"/>
              </a:ext>
            </a:extLst>
          </p:cNvPr>
          <p:cNvSpPr txBox="1"/>
          <p:nvPr/>
        </p:nvSpPr>
        <p:spPr>
          <a:xfrm>
            <a:off x="1232571" y="1830037"/>
            <a:ext cx="10792378" cy="464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a/ Open Spark-UI at  </a:t>
            </a:r>
            <a:r>
              <a:rPr lang="fr-FR" sz="4000" b="1" dirty="0"/>
              <a:t>http://localhost:4040/</a:t>
            </a:r>
            <a:endParaRPr lang="fr-FR" sz="3200" b="1" dirty="0"/>
          </a:p>
          <a:p>
            <a:endParaRPr lang="fr-FR" sz="3200" dirty="0"/>
          </a:p>
          <a:p>
            <a:r>
              <a:rPr lang="fr-FR" sz="3200" dirty="0"/>
              <a:t>b/ go in last Tab « SQL / </a:t>
            </a:r>
            <a:r>
              <a:rPr lang="fr-FR" sz="3200" dirty="0" err="1"/>
              <a:t>DataFrame</a:t>
            </a:r>
            <a:r>
              <a:rPr lang="fr-FR" sz="3200" dirty="0"/>
              <a:t> »</a:t>
            </a:r>
          </a:p>
          <a:p>
            <a:endParaRPr lang="fr-FR" sz="3200" dirty="0"/>
          </a:p>
          <a:p>
            <a:r>
              <a:rPr lang="fr-FR" sz="3200" dirty="0"/>
              <a:t>c/ click on line for SQL </a:t>
            </a:r>
            <a:r>
              <a:rPr lang="fr-FR" sz="3200" dirty="0" err="1"/>
              <a:t>Query</a:t>
            </a:r>
            <a:endParaRPr lang="fr-FR" sz="3200" dirty="0"/>
          </a:p>
          <a:p>
            <a:r>
              <a:rPr lang="fr-FR" sz="3200" dirty="0"/>
              <a:t>  </a:t>
            </a:r>
            <a:r>
              <a:rPr lang="fr-FR" sz="3200" dirty="0" err="1"/>
              <a:t>read</a:t>
            </a:r>
            <a:r>
              <a:rPr lang="fr-FR" sz="3200" dirty="0"/>
              <a:t> the </a:t>
            </a:r>
            <a:r>
              <a:rPr lang="fr-FR" sz="3200" dirty="0" err="1"/>
              <a:t>Execution</a:t>
            </a:r>
            <a:r>
              <a:rPr lang="fr-FR" sz="3200" dirty="0"/>
              <a:t> Plan as Blue rectangles and </a:t>
            </a:r>
            <a:r>
              <a:rPr lang="fr-FR" sz="3200" dirty="0" err="1"/>
              <a:t>Arrows</a:t>
            </a:r>
            <a:r>
              <a:rPr lang="fr-FR" sz="3200" dirty="0"/>
              <a:t>(DAG)</a:t>
            </a:r>
          </a:p>
          <a:p>
            <a:endParaRPr lang="fr-FR" sz="3200" dirty="0"/>
          </a:p>
          <a:p>
            <a:r>
              <a:rPr lang="fr-FR" sz="3200" dirty="0"/>
              <a:t>d/ </a:t>
            </a:r>
            <a:r>
              <a:rPr lang="fr-FR" sz="3200" dirty="0" err="1"/>
              <a:t>search</a:t>
            </a:r>
            <a:r>
              <a:rPr lang="fr-FR" sz="3200" dirty="0"/>
              <a:t> </a:t>
            </a:r>
            <a:r>
              <a:rPr lang="fr-FR" sz="3200" dirty="0" err="1"/>
              <a:t>carefully</a:t>
            </a:r>
            <a:r>
              <a:rPr lang="fr-FR" sz="3200" dirty="0"/>
              <a:t> the </a:t>
            </a:r>
            <a:r>
              <a:rPr lang="fr-FR" sz="3200" dirty="0" err="1"/>
              <a:t>PartitionFilters</a:t>
            </a:r>
            <a:r>
              <a:rPr lang="fr-FR" sz="3200" dirty="0"/>
              <a:t>: [..]</a:t>
            </a:r>
            <a:br>
              <a:rPr lang="fr-FR" sz="3200" dirty="0"/>
            </a:br>
            <a:r>
              <a:rPr lang="fr-FR" sz="3200" dirty="0"/>
              <a:t>   </a:t>
            </a:r>
            <a:r>
              <a:rPr lang="fr-FR" sz="3200" dirty="0" err="1"/>
              <a:t>it</a:t>
            </a:r>
            <a:r>
              <a:rPr lang="fr-FR" sz="3200" dirty="0"/>
              <a:t> </a:t>
            </a:r>
            <a:r>
              <a:rPr lang="fr-FR" sz="3200" dirty="0" err="1"/>
              <a:t>appears</a:t>
            </a:r>
            <a:r>
              <a:rPr lang="fr-FR" sz="3200" dirty="0"/>
              <a:t> </a:t>
            </a:r>
            <a:r>
              <a:rPr lang="fr-FR" sz="3200" dirty="0" err="1"/>
              <a:t>twice</a:t>
            </a:r>
            <a:r>
              <a:rPr lang="fr-FR" sz="3200" dirty="0"/>
              <a:t>: as mouse-over </a:t>
            </a:r>
            <a:r>
              <a:rPr lang="fr-FR" sz="3200" dirty="0" err="1"/>
              <a:t>tooltip</a:t>
            </a:r>
            <a:r>
              <a:rPr lang="fr-FR" sz="3200" dirty="0"/>
              <a:t>, and in </a:t>
            </a:r>
            <a:r>
              <a:rPr lang="fr-FR" sz="3200" dirty="0" err="1"/>
              <a:t>Detailed</a:t>
            </a:r>
            <a:r>
              <a:rPr lang="fr-FR" sz="3200" dirty="0"/>
              <a:t> </a:t>
            </a:r>
            <a:r>
              <a:rPr lang="fr-FR" sz="3200" dirty="0" err="1"/>
              <a:t>text</a:t>
            </a:r>
            <a:r>
              <a:rPr lang="fr-FR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4592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EB52A-533D-7619-54E9-B564B2D9E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851"/>
            <a:ext cx="10515600" cy="695757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5 : Spark UI Documentation…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29455D-6402-E43A-50C6-A177121F6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960" y="2290162"/>
            <a:ext cx="7106266" cy="42485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CB5938-0715-6894-C21C-41170F70A8E2}"/>
              </a:ext>
            </a:extLst>
          </p:cNvPr>
          <p:cNvSpPr txBox="1"/>
          <p:nvPr/>
        </p:nvSpPr>
        <p:spPr>
          <a:xfrm>
            <a:off x="2423603" y="1105270"/>
            <a:ext cx="7477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hlinkClick r:id="rId3"/>
              </a:rPr>
              <a:t>https://spark.apache.org/docs/latest/web-ui.html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507563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62CBB-6E50-9BF3-CC21-C2FE96788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73" y="0"/>
            <a:ext cx="10515600" cy="843379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625D1-F87B-5ABA-2284-2D61F85A8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2297"/>
            <a:ext cx="8720505" cy="161821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E7B8342-A5A8-07AB-1D58-AF39D3EFE939}"/>
              </a:ext>
            </a:extLst>
          </p:cNvPr>
          <p:cNvSpPr/>
          <p:nvPr/>
        </p:nvSpPr>
        <p:spPr>
          <a:xfrm>
            <a:off x="1763059" y="1691975"/>
            <a:ext cx="780635" cy="35295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CF09188C-C8DD-B056-E098-41C363B38805}"/>
              </a:ext>
            </a:extLst>
          </p:cNvPr>
          <p:cNvSpPr/>
          <p:nvPr/>
        </p:nvSpPr>
        <p:spPr>
          <a:xfrm>
            <a:off x="1972887" y="975360"/>
            <a:ext cx="338051" cy="576349"/>
          </a:xfrm>
          <a:prstGeom prst="down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0606DE3D-974D-2C76-0B13-F1EBD09470FA}"/>
              </a:ext>
            </a:extLst>
          </p:cNvPr>
          <p:cNvSpPr/>
          <p:nvPr/>
        </p:nvSpPr>
        <p:spPr>
          <a:xfrm rot="2214608">
            <a:off x="1377143" y="2032796"/>
            <a:ext cx="338051" cy="576349"/>
          </a:xfrm>
          <a:prstGeom prst="down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BFBCF6-34FF-908F-80A1-3DDF0D334563}"/>
              </a:ext>
            </a:extLst>
          </p:cNvPr>
          <p:cNvSpPr/>
          <p:nvPr/>
        </p:nvSpPr>
        <p:spPr>
          <a:xfrm>
            <a:off x="696259" y="2567580"/>
            <a:ext cx="780635" cy="35295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5E5B2C55-901D-579D-B828-0ECCB622F13D}"/>
              </a:ext>
            </a:extLst>
          </p:cNvPr>
          <p:cNvSpPr/>
          <p:nvPr/>
        </p:nvSpPr>
        <p:spPr>
          <a:xfrm rot="15383224">
            <a:off x="5003834" y="-1637710"/>
            <a:ext cx="148215" cy="7023176"/>
          </a:xfrm>
          <a:prstGeom prst="down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C68393-030F-67A6-4381-057169B43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4883" y="388944"/>
            <a:ext cx="2629014" cy="622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49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B3743-0925-5726-59BC-0C26CD9E3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Partition </a:t>
            </a:r>
            <a:r>
              <a:rPr lang="fr-FR" dirty="0" err="1"/>
              <a:t>Pruning</a:t>
            </a:r>
            <a:r>
              <a:rPr lang="fr-FR" dirty="0"/>
              <a:t> … </a:t>
            </a:r>
            <a:r>
              <a:rPr lang="fr-FR" dirty="0" err="1"/>
              <a:t>FirstClue</a:t>
            </a:r>
            <a:r>
              <a:rPr lang="fr-FR" dirty="0"/>
              <a:t>: </a:t>
            </a:r>
            <a:r>
              <a:rPr lang="fr-FR" dirty="0" err="1"/>
              <a:t>Only</a:t>
            </a:r>
            <a:r>
              <a:rPr lang="fr-FR" dirty="0"/>
              <a:t> 1 File Read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55E390-1B54-3B94-2A77-6891C8F5B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427" y="2029640"/>
            <a:ext cx="3894157" cy="3189246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44E5D4E5-CC12-059D-3233-C6546DC2EA40}"/>
              </a:ext>
            </a:extLst>
          </p:cNvPr>
          <p:cNvSpPr/>
          <p:nvPr/>
        </p:nvSpPr>
        <p:spPr>
          <a:xfrm rot="15043155">
            <a:off x="4140927" y="4072259"/>
            <a:ext cx="309563" cy="598023"/>
          </a:xfrm>
          <a:prstGeom prst="down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9F352D-AE8D-F7D4-02EE-2B1363CD9BAD}"/>
              </a:ext>
            </a:extLst>
          </p:cNvPr>
          <p:cNvSpPr/>
          <p:nvPr/>
        </p:nvSpPr>
        <p:spPr>
          <a:xfrm>
            <a:off x="4762500" y="4171951"/>
            <a:ext cx="1281114" cy="1857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934849-CF2B-72B7-4723-38432D85E4C8}"/>
              </a:ext>
            </a:extLst>
          </p:cNvPr>
          <p:cNvSpPr/>
          <p:nvPr/>
        </p:nvSpPr>
        <p:spPr>
          <a:xfrm>
            <a:off x="4762500" y="3381376"/>
            <a:ext cx="1281114" cy="1857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45CEFDED-6628-EF26-FFD3-67FF9138D866}"/>
              </a:ext>
            </a:extLst>
          </p:cNvPr>
          <p:cNvSpPr/>
          <p:nvPr/>
        </p:nvSpPr>
        <p:spPr>
          <a:xfrm rot="10800000">
            <a:off x="6212815" y="3624263"/>
            <a:ext cx="202272" cy="489669"/>
          </a:xfrm>
          <a:prstGeom prst="down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9EEF0F-A405-CFB7-C0F5-6E1050CCDEF6}"/>
              </a:ext>
            </a:extLst>
          </p:cNvPr>
          <p:cNvSpPr txBox="1"/>
          <p:nvPr/>
        </p:nvSpPr>
        <p:spPr>
          <a:xfrm>
            <a:off x="7305675" y="3474245"/>
            <a:ext cx="4728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Number</a:t>
            </a:r>
            <a:r>
              <a:rPr lang="fr-FR" dirty="0"/>
              <a:t> of files </a:t>
            </a:r>
            <a:r>
              <a:rPr lang="fr-FR" dirty="0" err="1"/>
              <a:t>read</a:t>
            </a:r>
            <a:r>
              <a:rPr lang="fr-FR" dirty="0"/>
              <a:t>: 1 … </a:t>
            </a:r>
            <a:r>
              <a:rPr lang="fr-FR" dirty="0" err="1"/>
              <a:t>was</a:t>
            </a:r>
            <a:r>
              <a:rPr lang="fr-FR" dirty="0"/>
              <a:t> 1 file per partition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3B743C-1407-67D8-687A-E1198683254B}"/>
              </a:ext>
            </a:extLst>
          </p:cNvPr>
          <p:cNvSpPr txBox="1"/>
          <p:nvPr/>
        </p:nvSpPr>
        <p:spPr>
          <a:xfrm>
            <a:off x="957425" y="4342696"/>
            <a:ext cx="2871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Number</a:t>
            </a:r>
            <a:r>
              <a:rPr lang="fr-FR" dirty="0"/>
              <a:t> of partitions </a:t>
            </a:r>
            <a:r>
              <a:rPr lang="fr-FR" dirty="0" err="1"/>
              <a:t>read</a:t>
            </a:r>
            <a:r>
              <a:rPr lang="fr-FR" dirty="0"/>
              <a:t>: 1</a:t>
            </a:r>
          </a:p>
        </p:txBody>
      </p:sp>
    </p:spTree>
    <p:extLst>
      <p:ext uri="{BB962C8B-B14F-4D97-AF65-F5344CB8AC3E}">
        <p14:creationId xmlns:p14="http://schemas.microsoft.com/office/powerpoint/2010/main" val="139537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A0102-12DB-DD87-63A8-A597D6837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2105"/>
          </a:xfrm>
        </p:spPr>
        <p:txBody>
          <a:bodyPr/>
          <a:lstStyle/>
          <a:p>
            <a:pPr algn="ctr"/>
            <a:r>
              <a:rPr lang="fr-FR" dirty="0"/>
              <a:t>Objectives of Hands-On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45574-F8C6-508F-AF8A-A8CDA7DAD631}"/>
              </a:ext>
            </a:extLst>
          </p:cNvPr>
          <p:cNvSpPr txBox="1"/>
          <p:nvPr/>
        </p:nvSpPr>
        <p:spPr>
          <a:xfrm>
            <a:off x="3629918" y="1536174"/>
            <a:ext cx="797064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1/ </a:t>
            </a:r>
            <a:r>
              <a:rPr lang="fr-FR" sz="2400" dirty="0" err="1"/>
              <a:t>Execution</a:t>
            </a:r>
            <a:r>
              <a:rPr lang="fr-FR" sz="2400" dirty="0"/>
              <a:t> Plan, SQL </a:t>
            </a:r>
            <a:r>
              <a:rPr lang="fr-FR" sz="2400" dirty="0" err="1"/>
              <a:t>Explain</a:t>
            </a:r>
            <a:r>
              <a:rPr lang="fr-FR" sz="2400" dirty="0"/>
              <a:t> / </a:t>
            </a:r>
            <a:r>
              <a:rPr lang="fr-FR" sz="2400" dirty="0" err="1"/>
              <a:t>dataset.explain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2/ Spark UI, DAG, Narrow/Wide Transformations</a:t>
            </a:r>
          </a:p>
          <a:p>
            <a:endParaRPr lang="fr-FR" sz="2400" dirty="0"/>
          </a:p>
          <a:p>
            <a:r>
              <a:rPr lang="fr-FR" sz="2400" dirty="0"/>
              <a:t>3/ RDD cache / checkpoint</a:t>
            </a:r>
          </a:p>
          <a:p>
            <a:endParaRPr lang="fr-FR" sz="2400" dirty="0"/>
          </a:p>
          <a:p>
            <a:r>
              <a:rPr lang="fr-FR" sz="2400" dirty="0"/>
              <a:t>4/ Partition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Columns</a:t>
            </a:r>
            <a:r>
              <a:rPr lang="fr-FR" sz="2400" dirty="0"/>
              <a:t>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Predicate</a:t>
            </a:r>
            <a:r>
              <a:rPr lang="fr-FR" sz="2400" dirty="0"/>
              <a:t>-Push-Down</a:t>
            </a:r>
            <a:br>
              <a:rPr lang="fr-FR" sz="2400" dirty="0"/>
            </a:br>
            <a:endParaRPr lang="fr-FR" sz="2400" dirty="0"/>
          </a:p>
          <a:p>
            <a:r>
              <a:rPr lang="fr-FR" sz="2400" dirty="0"/>
              <a:t>5/ Parquet </a:t>
            </a:r>
            <a:r>
              <a:rPr lang="fr-FR" sz="2400" dirty="0" err="1"/>
              <a:t>Optims</a:t>
            </a:r>
            <a:r>
              <a:rPr lang="fr-FR" sz="2400" dirty="0"/>
              <a:t> ( Sort, Stats, </a:t>
            </a:r>
            <a:r>
              <a:rPr lang="fr-FR" sz="2400" dirty="0" err="1"/>
              <a:t>Dictionary</a:t>
            </a:r>
            <a:r>
              <a:rPr lang="fr-FR" sz="2400" dirty="0"/>
              <a:t>, Bloom, </a:t>
            </a:r>
            <a:r>
              <a:rPr lang="fr-FR" sz="2400" dirty="0" err="1"/>
              <a:t>BlockSize</a:t>
            </a:r>
            <a:r>
              <a:rPr lang="fr-FR" sz="2400" dirty="0"/>
              <a:t>)</a:t>
            </a:r>
          </a:p>
          <a:p>
            <a:endParaRPr lang="fr-FR" sz="2400" dirty="0"/>
          </a:p>
          <a:p>
            <a:r>
              <a:rPr lang="fr-FR" sz="2400" dirty="0"/>
              <a:t>6/ perfs: </a:t>
            </a:r>
            <a:r>
              <a:rPr lang="fr-FR" sz="2400" dirty="0" err="1"/>
              <a:t>SpillToDisk</a:t>
            </a:r>
            <a:r>
              <a:rPr lang="fr-FR" sz="2400" dirty="0"/>
              <a:t>, </a:t>
            </a:r>
            <a:r>
              <a:rPr lang="fr-FR" sz="2400" dirty="0" err="1"/>
              <a:t>JOINs</a:t>
            </a:r>
            <a:r>
              <a:rPr lang="fr-FR" sz="2400" dirty="0"/>
              <a:t>, </a:t>
            </a:r>
            <a:r>
              <a:rPr lang="fr-FR" sz="2400" dirty="0" err="1"/>
              <a:t>hint</a:t>
            </a:r>
            <a:endParaRPr lang="fr-FR" sz="2400" dirty="0"/>
          </a:p>
          <a:p>
            <a:endParaRPr lang="fr-FR" sz="2400" dirty="0"/>
          </a:p>
        </p:txBody>
      </p:sp>
      <p:pic>
        <p:nvPicPr>
          <p:cNvPr id="4" name="Picture 2" descr="Image result for checkmark icon">
            <a:extLst>
              <a:ext uri="{FF2B5EF4-FFF2-40B4-BE49-F238E27FC236}">
                <a16:creationId xmlns:a16="http://schemas.microsoft.com/office/drawing/2014/main" id="{39CE4EBB-32FF-3BD5-341F-A7DD9AD65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10" y="799113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B81D7D-4D8F-E5AB-413C-4AA441BEF10A}"/>
              </a:ext>
            </a:extLst>
          </p:cNvPr>
          <p:cNvSpPr txBox="1"/>
          <p:nvPr/>
        </p:nvSpPr>
        <p:spPr>
          <a:xfrm>
            <a:off x="1061261" y="783505"/>
            <a:ext cx="23943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Reminders</a:t>
            </a:r>
            <a:r>
              <a:rPr lang="fr-FR" dirty="0"/>
              <a:t>:</a:t>
            </a:r>
          </a:p>
          <a:p>
            <a:r>
              <a:rPr lang="fr-FR" dirty="0"/>
              <a:t>Local Install, </a:t>
            </a:r>
            <a:r>
              <a:rPr lang="fr-FR" dirty="0" err="1"/>
              <a:t>spark-shell</a:t>
            </a:r>
            <a:br>
              <a:rPr lang="fr-FR" dirty="0"/>
            </a:br>
            <a:r>
              <a:rPr lang="fr-FR" dirty="0"/>
              <a:t>Spark File IO</a:t>
            </a:r>
          </a:p>
          <a:p>
            <a:r>
              <a:rPr lang="fr-FR" dirty="0" err="1"/>
              <a:t>MetaStore</a:t>
            </a:r>
            <a:r>
              <a:rPr lang="fr-FR" dirty="0"/>
              <a:t> tables</a:t>
            </a:r>
          </a:p>
        </p:txBody>
      </p:sp>
    </p:spTree>
    <p:extLst>
      <p:ext uri="{BB962C8B-B14F-4D97-AF65-F5344CB8AC3E}">
        <p14:creationId xmlns:p14="http://schemas.microsoft.com/office/powerpoint/2010/main" val="3544540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0DAEE-8702-0A54-82A2-294768EC2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5 … </a:t>
            </a:r>
            <a:r>
              <a:rPr lang="fr-FR" dirty="0" err="1"/>
              <a:t>Search</a:t>
            </a:r>
            <a:r>
              <a:rPr lang="fr-FR" dirty="0"/>
              <a:t> « </a:t>
            </a:r>
            <a:r>
              <a:rPr lang="fr-FR" dirty="0" err="1"/>
              <a:t>PartitionFilters</a:t>
            </a:r>
            <a:r>
              <a:rPr lang="fr-FR" dirty="0"/>
              <a:t> » </a:t>
            </a:r>
            <a:br>
              <a:rPr lang="fr-FR" dirty="0"/>
            </a:br>
            <a:r>
              <a:rPr lang="fr-FR" dirty="0"/>
              <a:t>in </a:t>
            </a:r>
            <a:r>
              <a:rPr lang="fr-FR" dirty="0" err="1"/>
              <a:t>Explain</a:t>
            </a:r>
            <a:r>
              <a:rPr lang="fr-FR" dirty="0"/>
              <a:t>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A9CE5-DE71-9292-1984-D33107AAE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886" y="3067865"/>
            <a:ext cx="3894157" cy="3189246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626674ED-9DAA-C3C6-576F-BC0BEC6AA951}"/>
              </a:ext>
            </a:extLst>
          </p:cNvPr>
          <p:cNvSpPr/>
          <p:nvPr/>
        </p:nvSpPr>
        <p:spPr>
          <a:xfrm rot="17214429">
            <a:off x="2269200" y="3995720"/>
            <a:ext cx="309563" cy="1216797"/>
          </a:xfrm>
          <a:prstGeom prst="down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849522-7DFF-A15F-E7B9-367FC8AFFAA0}"/>
              </a:ext>
            </a:extLst>
          </p:cNvPr>
          <p:cNvSpPr txBox="1"/>
          <p:nvPr/>
        </p:nvSpPr>
        <p:spPr>
          <a:xfrm>
            <a:off x="-23028" y="4086491"/>
            <a:ext cx="1930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Move mouse over </a:t>
            </a:r>
            <a:br>
              <a:rPr lang="fr-FR" dirty="0"/>
            </a:br>
            <a:r>
              <a:rPr lang="fr-FR" dirty="0"/>
              <a:t>..  Show </a:t>
            </a:r>
            <a:r>
              <a:rPr lang="fr-FR" dirty="0" err="1"/>
              <a:t>tooltip</a:t>
            </a:r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4BF0BF-C67B-73F1-437A-5E17A63F9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022" y="2804995"/>
            <a:ext cx="3398815" cy="2686283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1FCF07DB-6920-C2A3-B7E5-0CAEE431EBC0}"/>
              </a:ext>
            </a:extLst>
          </p:cNvPr>
          <p:cNvSpPr/>
          <p:nvPr/>
        </p:nvSpPr>
        <p:spPr>
          <a:xfrm rot="14467692">
            <a:off x="5112560" y="3333384"/>
            <a:ext cx="309563" cy="1969474"/>
          </a:xfrm>
          <a:prstGeom prst="down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71E133-2550-AA1A-A2CC-3EE5FBB9DEDE}"/>
              </a:ext>
            </a:extLst>
          </p:cNvPr>
          <p:cNvSpPr/>
          <p:nvPr/>
        </p:nvSpPr>
        <p:spPr>
          <a:xfrm>
            <a:off x="6642718" y="2762250"/>
            <a:ext cx="1538288" cy="13620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579FDB-4909-F9E3-58A1-FBC0DEC83067}"/>
              </a:ext>
            </a:extLst>
          </p:cNvPr>
          <p:cNvSpPr/>
          <p:nvPr/>
        </p:nvSpPr>
        <p:spPr>
          <a:xfrm>
            <a:off x="6720213" y="3671888"/>
            <a:ext cx="1318887" cy="1285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947EDD-C25A-6893-A297-EE5B13D56A90}"/>
              </a:ext>
            </a:extLst>
          </p:cNvPr>
          <p:cNvSpPr/>
          <p:nvPr/>
        </p:nvSpPr>
        <p:spPr>
          <a:xfrm>
            <a:off x="6720213" y="3800475"/>
            <a:ext cx="290744" cy="1285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C8B7F698-9719-E29B-037E-CAF1F9AFC15F}"/>
              </a:ext>
            </a:extLst>
          </p:cNvPr>
          <p:cNvSpPr/>
          <p:nvPr/>
        </p:nvSpPr>
        <p:spPr>
          <a:xfrm rot="16200000">
            <a:off x="8464528" y="3397123"/>
            <a:ext cx="309563" cy="587626"/>
          </a:xfrm>
          <a:prstGeom prst="down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6F96F5-728E-B997-1581-3BBD87431706}"/>
              </a:ext>
            </a:extLst>
          </p:cNvPr>
          <p:cNvSpPr txBox="1"/>
          <p:nvPr/>
        </p:nvSpPr>
        <p:spPr>
          <a:xfrm>
            <a:off x="8987797" y="3101370"/>
            <a:ext cx="30046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PartitionFilters</a:t>
            </a:r>
            <a:r>
              <a:rPr lang="fr-FR" sz="2400" dirty="0"/>
              <a:t>: [</a:t>
            </a:r>
          </a:p>
          <a:p>
            <a:r>
              <a:rPr lang="fr-FR" sz="2400" dirty="0"/>
              <a:t>    </a:t>
            </a:r>
            <a:r>
              <a:rPr lang="fr-FR" sz="2400" dirty="0" err="1"/>
              <a:t>isnotnull</a:t>
            </a:r>
            <a:r>
              <a:rPr lang="fr-FR" sz="2400" dirty="0"/>
              <a:t>(dept#815),</a:t>
            </a:r>
          </a:p>
          <a:p>
            <a:r>
              <a:rPr lang="fr-FR" sz="2400" dirty="0"/>
              <a:t>    dept#815 = 92</a:t>
            </a:r>
          </a:p>
          <a:p>
            <a:r>
              <a:rPr lang="fr-FR" sz="2400" dirty="0"/>
              <a:t>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B76181-D9B1-176C-A18B-FE29065D0563}"/>
              </a:ext>
            </a:extLst>
          </p:cNvPr>
          <p:cNvSpPr/>
          <p:nvPr/>
        </p:nvSpPr>
        <p:spPr>
          <a:xfrm>
            <a:off x="7245056" y="3543301"/>
            <a:ext cx="794043" cy="1285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5112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0DAEE-8702-0A54-82A2-294768EC2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5 … </a:t>
            </a:r>
            <a:r>
              <a:rPr lang="fr-FR" dirty="0" err="1"/>
              <a:t>Search</a:t>
            </a:r>
            <a:r>
              <a:rPr lang="fr-FR" dirty="0"/>
              <a:t> </a:t>
            </a:r>
            <a:r>
              <a:rPr lang="fr-FR" dirty="0" err="1"/>
              <a:t>PartitionFilters</a:t>
            </a:r>
            <a:r>
              <a:rPr lang="fr-FR" dirty="0"/>
              <a:t>:[..]</a:t>
            </a:r>
            <a:br>
              <a:rPr lang="fr-FR" dirty="0"/>
            </a:br>
            <a:r>
              <a:rPr lang="fr-FR" dirty="0"/>
              <a:t>in </a:t>
            </a:r>
            <a:r>
              <a:rPr lang="fr-FR" dirty="0" err="1"/>
              <a:t>textual</a:t>
            </a:r>
            <a:r>
              <a:rPr lang="fr-FR" dirty="0"/>
              <a:t> « Details 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BF4F9A-5D71-429D-CB47-674740CDD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303" y="2049363"/>
            <a:ext cx="4534293" cy="4808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568DF0-DD29-542C-2511-F176D3EC1483}"/>
              </a:ext>
            </a:extLst>
          </p:cNvPr>
          <p:cNvSpPr/>
          <p:nvPr/>
        </p:nvSpPr>
        <p:spPr>
          <a:xfrm flipH="1">
            <a:off x="5105399" y="5844332"/>
            <a:ext cx="2929263" cy="2095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5589DE-22F7-09E6-9B5D-ADB4FC697F78}"/>
              </a:ext>
            </a:extLst>
          </p:cNvPr>
          <p:cNvSpPr/>
          <p:nvPr/>
        </p:nvSpPr>
        <p:spPr>
          <a:xfrm flipH="1">
            <a:off x="5048247" y="2820144"/>
            <a:ext cx="4629348" cy="40378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3E20D6-B1F4-FA9F-0D60-5DFD7EA2A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579" y="2100921"/>
            <a:ext cx="2762489" cy="9906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3A3D9B6-0064-C68C-8AF7-12F01C531D5B}"/>
              </a:ext>
            </a:extLst>
          </p:cNvPr>
          <p:cNvSpPr/>
          <p:nvPr/>
        </p:nvSpPr>
        <p:spPr>
          <a:xfrm flipH="1">
            <a:off x="1728667" y="2824912"/>
            <a:ext cx="642939" cy="2095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A59091A7-D7D7-4617-8462-A19EDC4C62FE}"/>
              </a:ext>
            </a:extLst>
          </p:cNvPr>
          <p:cNvSpPr/>
          <p:nvPr/>
        </p:nvSpPr>
        <p:spPr>
          <a:xfrm rot="17328816">
            <a:off x="3293022" y="2900205"/>
            <a:ext cx="309563" cy="1373958"/>
          </a:xfrm>
          <a:prstGeom prst="down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3018D871-6EEE-406D-1CCA-A13041BAF028}"/>
              </a:ext>
            </a:extLst>
          </p:cNvPr>
          <p:cNvSpPr/>
          <p:nvPr/>
        </p:nvSpPr>
        <p:spPr>
          <a:xfrm rot="20214248">
            <a:off x="1575356" y="2326131"/>
            <a:ext cx="249954" cy="540266"/>
          </a:xfrm>
          <a:prstGeom prst="down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CA5F76-41FA-F7ED-1C10-5B06DC222AD3}"/>
              </a:ext>
            </a:extLst>
          </p:cNvPr>
          <p:cNvSpPr txBox="1"/>
          <p:nvPr/>
        </p:nvSpPr>
        <p:spPr>
          <a:xfrm>
            <a:off x="547376" y="1973400"/>
            <a:ext cx="1305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Click Details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5E9488-E579-9C2A-6822-8F609A4DD7E2}"/>
              </a:ext>
            </a:extLst>
          </p:cNvPr>
          <p:cNvSpPr txBox="1"/>
          <p:nvPr/>
        </p:nvSpPr>
        <p:spPr>
          <a:xfrm>
            <a:off x="2514404" y="3663203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Expanded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6342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15410-54ED-D564-6381-6904C6EBE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Exercise</a:t>
            </a:r>
            <a:r>
              <a:rPr lang="fr-FR" dirty="0"/>
              <a:t> 6 : </a:t>
            </a:r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parralelism</a:t>
            </a:r>
            <a:r>
              <a:rPr lang="fr-FR" dirty="0"/>
              <a:t> (N partitions)</a:t>
            </a:r>
            <a:br>
              <a:rPr lang="fr-FR" dirty="0"/>
            </a:br>
            <a:r>
              <a:rPr lang="fr-FR" dirty="0"/>
              <a:t> =&gt; show N </a:t>
            </a:r>
            <a:r>
              <a:rPr lang="fr-FR" dirty="0" err="1"/>
              <a:t>tasks</a:t>
            </a:r>
            <a:r>
              <a:rPr lang="fr-FR" dirty="0"/>
              <a:t>  in   Job-&gt;Stage-&gt;</a:t>
            </a:r>
            <a:r>
              <a:rPr lang="fr-FR" dirty="0" err="1"/>
              <a:t>Tasks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43EA42-1D1E-F571-33FA-5E037B0C7376}"/>
              </a:ext>
            </a:extLst>
          </p:cNvPr>
          <p:cNvSpPr txBox="1"/>
          <p:nvPr/>
        </p:nvSpPr>
        <p:spPr>
          <a:xfrm>
            <a:off x="467259" y="2024353"/>
            <a:ext cx="1093408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a/ </a:t>
            </a:r>
            <a:r>
              <a:rPr lang="fr-FR" sz="3200" dirty="0" err="1"/>
              <a:t>browse</a:t>
            </a:r>
            <a:r>
              <a:rPr lang="fr-FR" sz="3200" dirty="0"/>
              <a:t> </a:t>
            </a:r>
            <a:r>
              <a:rPr lang="fr-FR" sz="3200" dirty="0" err="1"/>
              <a:t>from</a:t>
            </a:r>
            <a:r>
              <a:rPr lang="fr-FR" sz="3200" dirty="0"/>
              <a:t> SQL </a:t>
            </a:r>
            <a:r>
              <a:rPr lang="fr-FR" sz="3200" dirty="0" err="1"/>
              <a:t>logical</a:t>
            </a:r>
            <a:r>
              <a:rPr lang="fr-FR" sz="3200" dirty="0"/>
              <a:t> plan to </a:t>
            </a:r>
            <a:r>
              <a:rPr lang="fr-FR" sz="3200" dirty="0" err="1"/>
              <a:t>execution</a:t>
            </a:r>
            <a:r>
              <a:rPr lang="fr-FR" sz="3200" dirty="0"/>
              <a:t> plan: Jobs-&gt;Stages</a:t>
            </a:r>
          </a:p>
          <a:p>
            <a:endParaRPr lang="fr-FR" sz="3200" dirty="0"/>
          </a:p>
          <a:p>
            <a:r>
              <a:rPr lang="fr-FR" sz="3200" dirty="0"/>
              <a:t>b/ </a:t>
            </a:r>
            <a:r>
              <a:rPr lang="fr-FR" sz="3200" dirty="0" err="1"/>
              <a:t>take</a:t>
            </a:r>
            <a:r>
              <a:rPr lang="fr-FR" sz="3200" dirty="0"/>
              <a:t> </a:t>
            </a:r>
            <a:r>
              <a:rPr lang="fr-FR" sz="3200" dirty="0" err="1"/>
              <a:t>SparkUI</a:t>
            </a:r>
            <a:r>
              <a:rPr lang="fr-FR" sz="3200" dirty="0"/>
              <a:t> </a:t>
            </a:r>
            <a:r>
              <a:rPr lang="fr-FR" sz="3200" dirty="0" err="1"/>
              <a:t>screenshot</a:t>
            </a:r>
            <a:r>
              <a:rPr lang="fr-FR" sz="3200" dirty="0"/>
              <a:t> </a:t>
            </a:r>
            <a:r>
              <a:rPr lang="fr-FR" sz="3200" dirty="0" err="1"/>
              <a:t>showing</a:t>
            </a:r>
            <a:r>
              <a:rPr lang="fr-FR" sz="3200" dirty="0"/>
              <a:t> </a:t>
            </a:r>
            <a:r>
              <a:rPr lang="fr-FR" sz="3200" dirty="0" err="1"/>
              <a:t>detailed</a:t>
            </a:r>
            <a:r>
              <a:rPr lang="fr-FR" sz="3200" dirty="0"/>
              <a:t> table </a:t>
            </a:r>
            <a:r>
              <a:rPr lang="fr-FR" sz="3200" dirty="0" err="1"/>
              <a:t>results</a:t>
            </a:r>
            <a:r>
              <a:rPr lang="fr-FR" sz="3200" dirty="0"/>
              <a:t> </a:t>
            </a:r>
            <a:br>
              <a:rPr lang="fr-FR" sz="3200" dirty="0"/>
            </a:br>
            <a:r>
              <a:rPr lang="fr-FR" sz="3200" dirty="0"/>
              <a:t>    (time, IO </a:t>
            </a:r>
            <a:r>
              <a:rPr lang="fr-FR" sz="3200" dirty="0" err="1"/>
              <a:t>statistics</a:t>
            </a:r>
            <a:r>
              <a:rPr lang="fr-FR" sz="3200" dirty="0"/>
              <a:t>) PER partition.</a:t>
            </a:r>
            <a:br>
              <a:rPr lang="fr-FR" sz="3200" dirty="0"/>
            </a:br>
            <a:endParaRPr lang="fr-FR" sz="3200" dirty="0"/>
          </a:p>
          <a:p>
            <a:r>
              <a:rPr lang="fr-FR" sz="3200" dirty="0"/>
              <a:t>c/ Check table </a:t>
            </a:r>
            <a:r>
              <a:rPr lang="fr-FR" sz="3200" dirty="0" err="1"/>
              <a:t>results</a:t>
            </a:r>
            <a:r>
              <a:rPr lang="fr-FR" sz="3200" dirty="0"/>
              <a:t> has N </a:t>
            </a:r>
            <a:r>
              <a:rPr lang="fr-FR" sz="3200" dirty="0" err="1"/>
              <a:t>rows</a:t>
            </a:r>
            <a:r>
              <a:rPr lang="fr-FR" sz="3200" dirty="0"/>
              <a:t>, </a:t>
            </a:r>
            <a:br>
              <a:rPr lang="fr-FR" sz="3200" dirty="0"/>
            </a:br>
            <a:r>
              <a:rPr lang="fr-FR" sz="3200" dirty="0"/>
              <a:t>   </a:t>
            </a:r>
            <a:r>
              <a:rPr lang="fr-FR" sz="3200" dirty="0" err="1"/>
              <a:t>where</a:t>
            </a:r>
            <a:r>
              <a:rPr lang="fr-FR" sz="3200" dirty="0"/>
              <a:t> N=</a:t>
            </a:r>
            <a:r>
              <a:rPr lang="fr-FR" sz="3200" dirty="0" err="1"/>
              <a:t>ds.toJavaRDD.getNumPartition</a:t>
            </a:r>
            <a:br>
              <a:rPr lang="fr-FR" sz="3200" dirty="0"/>
            </a:br>
            <a:r>
              <a:rPr lang="fr-FR" sz="3200" dirty="0"/>
              <a:t>    Is the </a:t>
            </a:r>
            <a:r>
              <a:rPr lang="fr-FR" sz="3200" dirty="0" err="1"/>
              <a:t>dataset</a:t>
            </a:r>
            <a:r>
              <a:rPr lang="fr-FR" sz="3200" dirty="0"/>
              <a:t> </a:t>
            </a:r>
            <a:r>
              <a:rPr lang="fr-FR" sz="3200" dirty="0" err="1"/>
              <a:t>well</a:t>
            </a:r>
            <a:r>
              <a:rPr lang="fr-FR" sz="3200" dirty="0"/>
              <a:t> </a:t>
            </a:r>
            <a:r>
              <a:rPr lang="fr-FR" sz="3200" dirty="0" err="1"/>
              <a:t>balanced</a:t>
            </a:r>
            <a:r>
              <a:rPr lang="fr-FR" sz="3200" dirty="0"/>
              <a:t> (or </a:t>
            </a:r>
            <a:r>
              <a:rPr lang="fr-FR" sz="3200" dirty="0" err="1"/>
              <a:t>skewed</a:t>
            </a:r>
            <a:r>
              <a:rPr lang="fr-FR" sz="3200" dirty="0"/>
              <a:t>) ?</a:t>
            </a:r>
          </a:p>
          <a:p>
            <a:r>
              <a:rPr lang="fr-FR" sz="3200" dirty="0"/>
              <a:t>d/ </a:t>
            </a:r>
            <a:r>
              <a:rPr lang="fr-FR" sz="3200" dirty="0" err="1"/>
              <a:t>take</a:t>
            </a:r>
            <a:r>
              <a:rPr lang="fr-FR" sz="3200" dirty="0"/>
              <a:t> </a:t>
            </a:r>
            <a:r>
              <a:rPr lang="fr-FR" sz="3200" dirty="0" err="1"/>
              <a:t>screenshot</a:t>
            </a:r>
            <a:r>
              <a:rPr lang="fr-FR" sz="3200" dirty="0"/>
              <a:t> of (min-</a:t>
            </a:r>
            <a:r>
              <a:rPr lang="fr-FR" sz="3200" dirty="0" err="1"/>
              <a:t>average</a:t>
            </a:r>
            <a:r>
              <a:rPr lang="fr-FR" sz="3200" dirty="0"/>
              <a:t>-max) partition </a:t>
            </a:r>
            <a:r>
              <a:rPr lang="fr-FR" sz="3200" dirty="0" err="1"/>
              <a:t>results</a:t>
            </a:r>
            <a:r>
              <a:rPr lang="fr-FR" sz="3200" dirty="0"/>
              <a:t> in DAG</a:t>
            </a:r>
          </a:p>
        </p:txBody>
      </p:sp>
    </p:spTree>
    <p:extLst>
      <p:ext uri="{BB962C8B-B14F-4D97-AF65-F5344CB8AC3E}">
        <p14:creationId xmlns:p14="http://schemas.microsoft.com/office/powerpoint/2010/main" val="476598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A0102-12DB-DD87-63A8-A597D6837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2105"/>
          </a:xfrm>
        </p:spPr>
        <p:txBody>
          <a:bodyPr/>
          <a:lstStyle/>
          <a:p>
            <a:pPr algn="ctr"/>
            <a:r>
              <a:rPr lang="fr-FR" dirty="0"/>
              <a:t>Objectives of Hands-On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45574-F8C6-508F-AF8A-A8CDA7DAD631}"/>
              </a:ext>
            </a:extLst>
          </p:cNvPr>
          <p:cNvSpPr txBox="1"/>
          <p:nvPr/>
        </p:nvSpPr>
        <p:spPr>
          <a:xfrm>
            <a:off x="3629918" y="1536174"/>
            <a:ext cx="797064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1/ </a:t>
            </a:r>
            <a:r>
              <a:rPr lang="fr-FR" sz="2400" dirty="0" err="1"/>
              <a:t>Execution</a:t>
            </a:r>
            <a:r>
              <a:rPr lang="fr-FR" sz="2400" dirty="0"/>
              <a:t> Plan, SQL </a:t>
            </a:r>
            <a:r>
              <a:rPr lang="fr-FR" sz="2400" dirty="0" err="1"/>
              <a:t>Explain</a:t>
            </a:r>
            <a:r>
              <a:rPr lang="fr-FR" sz="2400" dirty="0"/>
              <a:t> / </a:t>
            </a:r>
            <a:r>
              <a:rPr lang="fr-FR" sz="2400" dirty="0" err="1"/>
              <a:t>dataset.explain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2/ Spark UI, DAG, </a:t>
            </a:r>
          </a:p>
          <a:p>
            <a:r>
              <a:rPr lang="fr-FR" sz="2400" dirty="0"/>
              <a:t>         Narrow/Wide Transformations</a:t>
            </a:r>
          </a:p>
          <a:p>
            <a:endParaRPr lang="fr-FR" sz="2400" dirty="0"/>
          </a:p>
          <a:p>
            <a:r>
              <a:rPr lang="fr-FR" sz="2400" dirty="0"/>
              <a:t>3/ RDD cache / checkpoint</a:t>
            </a:r>
          </a:p>
          <a:p>
            <a:endParaRPr lang="fr-FR" sz="2400" dirty="0"/>
          </a:p>
          <a:p>
            <a:r>
              <a:rPr lang="fr-FR" sz="2400" dirty="0"/>
              <a:t>4/ Partition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Columns</a:t>
            </a:r>
            <a:r>
              <a:rPr lang="fr-FR" sz="2400" dirty="0"/>
              <a:t>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Predicate</a:t>
            </a:r>
            <a:r>
              <a:rPr lang="fr-FR" sz="2400" dirty="0"/>
              <a:t>-Push-Down</a:t>
            </a:r>
            <a:br>
              <a:rPr lang="fr-FR" sz="2400" dirty="0"/>
            </a:br>
            <a:endParaRPr lang="fr-FR" sz="2400" dirty="0"/>
          </a:p>
          <a:p>
            <a:r>
              <a:rPr lang="fr-FR" sz="2400" dirty="0"/>
              <a:t>5/ Parquet </a:t>
            </a:r>
            <a:r>
              <a:rPr lang="fr-FR" sz="2400" dirty="0" err="1"/>
              <a:t>Optims</a:t>
            </a:r>
            <a:r>
              <a:rPr lang="fr-FR" sz="2400" dirty="0"/>
              <a:t> ( Sort, Stats, </a:t>
            </a:r>
            <a:r>
              <a:rPr lang="fr-FR" sz="2400" dirty="0" err="1"/>
              <a:t>Dictionary</a:t>
            </a:r>
            <a:r>
              <a:rPr lang="fr-FR" sz="2400" dirty="0"/>
              <a:t>, Bloom, </a:t>
            </a:r>
            <a:r>
              <a:rPr lang="fr-FR" sz="2400" dirty="0" err="1"/>
              <a:t>BlockSize</a:t>
            </a:r>
            <a:r>
              <a:rPr lang="fr-FR" sz="2400" dirty="0"/>
              <a:t>)</a:t>
            </a:r>
          </a:p>
          <a:p>
            <a:endParaRPr lang="fr-FR" sz="2400" dirty="0"/>
          </a:p>
          <a:p>
            <a:r>
              <a:rPr lang="fr-FR" sz="2400" dirty="0"/>
              <a:t>6/ perfs: </a:t>
            </a:r>
            <a:r>
              <a:rPr lang="fr-FR" sz="2400" dirty="0" err="1"/>
              <a:t>SpillToDisk</a:t>
            </a:r>
            <a:r>
              <a:rPr lang="fr-FR" sz="2400" dirty="0"/>
              <a:t>, </a:t>
            </a:r>
            <a:r>
              <a:rPr lang="fr-FR" sz="2400" dirty="0" err="1"/>
              <a:t>JOINs</a:t>
            </a:r>
            <a:r>
              <a:rPr lang="fr-FR" sz="2400" dirty="0"/>
              <a:t>, </a:t>
            </a:r>
            <a:r>
              <a:rPr lang="fr-FR" sz="2400" dirty="0" err="1"/>
              <a:t>hint</a:t>
            </a:r>
            <a:endParaRPr lang="fr-FR" sz="2400" dirty="0"/>
          </a:p>
        </p:txBody>
      </p:sp>
      <p:pic>
        <p:nvPicPr>
          <p:cNvPr id="6" name="Picture 2" descr="Image result for checkmark icon">
            <a:extLst>
              <a:ext uri="{FF2B5EF4-FFF2-40B4-BE49-F238E27FC236}">
                <a16:creationId xmlns:a16="http://schemas.microsoft.com/office/drawing/2014/main" id="{12D5EF85-B94A-41C4-51AD-94A553147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62" y="1387079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4A398D9-CBA2-1A2B-CBED-9595E2EE4FDC}"/>
              </a:ext>
            </a:extLst>
          </p:cNvPr>
          <p:cNvSpPr/>
          <p:nvPr/>
        </p:nvSpPr>
        <p:spPr>
          <a:xfrm>
            <a:off x="1923219" y="2633775"/>
            <a:ext cx="1407621" cy="4765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6331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1EFF3-69A0-EF47-2F8A-291F9E3F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65"/>
            <a:ext cx="10515600" cy="778726"/>
          </a:xfrm>
        </p:spPr>
        <p:txBody>
          <a:bodyPr/>
          <a:lstStyle/>
          <a:p>
            <a:pPr algn="ctr"/>
            <a:r>
              <a:rPr lang="fr-FR" dirty="0" err="1"/>
              <a:t>Reminder</a:t>
            </a:r>
            <a:r>
              <a:rPr lang="fr-FR" dirty="0"/>
              <a:t>:  Narrow/Wide Transformations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0AB33D-B20E-758E-8879-4E0E37BAD2A9}"/>
              </a:ext>
            </a:extLst>
          </p:cNvPr>
          <p:cNvSpPr txBox="1"/>
          <p:nvPr/>
        </p:nvSpPr>
        <p:spPr>
          <a:xfrm>
            <a:off x="1300580" y="930358"/>
            <a:ext cx="104800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hlinkClick r:id="rId2"/>
              </a:rPr>
              <a:t>https://spark.apache.org/docs/latest/rdd-programming-guide.html#transformations</a:t>
            </a:r>
            <a:endParaRPr lang="fr-FR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991BD1-FDC3-A174-7523-7947D84F1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67" y="1535837"/>
            <a:ext cx="5078765" cy="53018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DFEFDF-6558-5757-F186-BCCC06C46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052" y="1424121"/>
            <a:ext cx="5260272" cy="543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26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92" y="-1"/>
            <a:ext cx="12010008" cy="1837185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7: combine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b="1" dirty="0"/>
              <a:t>Narrow</a:t>
            </a:r>
            <a:r>
              <a:rPr lang="fr-FR" dirty="0"/>
              <a:t> transformations</a:t>
            </a:r>
            <a:br>
              <a:rPr lang="fr-FR" dirty="0"/>
            </a:br>
            <a:r>
              <a:rPr lang="fr-FR" dirty="0" err="1"/>
              <a:t>filter</a:t>
            </a:r>
            <a:r>
              <a:rPr lang="fr-FR" dirty="0"/>
              <a:t>, </a:t>
            </a:r>
            <a:r>
              <a:rPr lang="fr-FR" dirty="0" err="1"/>
              <a:t>sample</a:t>
            </a:r>
            <a:r>
              <a:rPr lang="fr-FR" dirty="0"/>
              <a:t>, select, </a:t>
            </a:r>
            <a:r>
              <a:rPr lang="fr-FR" dirty="0" err="1"/>
              <a:t>withColumn</a:t>
            </a:r>
            <a:r>
              <a:rPr lang="fr-FR" dirty="0"/>
              <a:t>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6604CA-8E0B-A049-D6CC-FCADDA66BE8D}"/>
              </a:ext>
            </a:extLst>
          </p:cNvPr>
          <p:cNvSpPr txBox="1"/>
          <p:nvPr/>
        </p:nvSpPr>
        <p:spPr>
          <a:xfrm>
            <a:off x="920593" y="1501794"/>
            <a:ext cx="883389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a/   </a:t>
            </a:r>
            <a:r>
              <a:rPr lang="fr-FR" sz="2400" dirty="0" err="1"/>
              <a:t>Execute</a:t>
            </a:r>
            <a:r>
              <a:rPr lang="fr-FR" sz="2400" dirty="0"/>
              <a:t> </a:t>
            </a:r>
            <a:r>
              <a:rPr lang="fr-FR" sz="2400" dirty="0" err="1"/>
              <a:t>query</a:t>
            </a:r>
            <a:r>
              <a:rPr lang="fr-FR" sz="2400" dirty="0"/>
              <a:t> like</a:t>
            </a:r>
          </a:p>
          <a:p>
            <a:r>
              <a:rPr lang="fr-FR" sz="2400" dirty="0"/>
              <a:t> val </a:t>
            </a:r>
            <a:r>
              <a:rPr lang="fr-FR" sz="2400" dirty="0" err="1"/>
              <a:t>addressDs</a:t>
            </a:r>
            <a:r>
              <a:rPr lang="fr-FR" sz="2400" dirty="0"/>
              <a:t> = …..</a:t>
            </a:r>
            <a:br>
              <a:rPr lang="fr-FR" sz="2400" dirty="0"/>
            </a:br>
            <a:r>
              <a:rPr lang="fr-FR" sz="2400" dirty="0"/>
              <a:t>  .</a:t>
            </a:r>
            <a:r>
              <a:rPr lang="fr-FR" sz="2400" dirty="0" err="1"/>
              <a:t>filter</a:t>
            </a:r>
            <a:r>
              <a:rPr lang="fr-FR" sz="2400" dirty="0"/>
              <a:t>(a).</a:t>
            </a:r>
            <a:r>
              <a:rPr lang="fr-FR" sz="2400" dirty="0" err="1"/>
              <a:t>filter</a:t>
            </a:r>
            <a:r>
              <a:rPr lang="fr-FR" sz="2400" dirty="0"/>
              <a:t>(b)   // =&gt; check Spark combine as   .</a:t>
            </a:r>
            <a:r>
              <a:rPr lang="fr-FR" sz="2400" dirty="0" err="1"/>
              <a:t>filter</a:t>
            </a:r>
            <a:r>
              <a:rPr lang="fr-FR" sz="2400" dirty="0"/>
              <a:t>(a &amp;&amp; b) !!</a:t>
            </a:r>
          </a:p>
          <a:p>
            <a:endParaRPr lang="fr-FR" sz="2400" dirty="0"/>
          </a:p>
          <a:p>
            <a:r>
              <a:rPr lang="fr-FR" sz="2400" dirty="0"/>
              <a:t>b/ ..like</a:t>
            </a:r>
          </a:p>
          <a:p>
            <a:r>
              <a:rPr lang="fr-FR" sz="2400" dirty="0" err="1"/>
              <a:t>addressDs</a:t>
            </a:r>
            <a:br>
              <a:rPr lang="fr-FR" sz="2400" dirty="0"/>
            </a:br>
            <a:r>
              <a:rPr lang="fr-FR" sz="2400" dirty="0"/>
              <a:t>     .</a:t>
            </a:r>
            <a:r>
              <a:rPr lang="fr-FR" sz="2400" dirty="0" err="1"/>
              <a:t>withColumn</a:t>
            </a:r>
            <a:r>
              <a:rPr lang="fr-FR" sz="2400" dirty="0"/>
              <a:t>(..)</a:t>
            </a:r>
          </a:p>
          <a:p>
            <a:r>
              <a:rPr lang="fr-FR" sz="2400" dirty="0"/>
              <a:t>     .</a:t>
            </a:r>
            <a:r>
              <a:rPr lang="fr-FR" sz="2400" dirty="0" err="1"/>
              <a:t>filter</a:t>
            </a:r>
            <a:r>
              <a:rPr lang="fr-FR" sz="2400" dirty="0"/>
              <a:t>( .. ) .</a:t>
            </a:r>
            <a:r>
              <a:rPr lang="fr-FR" sz="2400" dirty="0" err="1"/>
              <a:t>sample</a:t>
            </a:r>
            <a:r>
              <a:rPr lang="fr-FR" sz="2400" dirty="0"/>
              <a:t>(0.9)</a:t>
            </a:r>
          </a:p>
          <a:p>
            <a:r>
              <a:rPr lang="fr-FR" sz="2400" dirty="0"/>
              <a:t>     .</a:t>
            </a:r>
            <a:r>
              <a:rPr lang="fr-FR" sz="2400" dirty="0" err="1"/>
              <a:t>filter</a:t>
            </a:r>
            <a:r>
              <a:rPr lang="fr-FR" sz="2400" dirty="0"/>
              <a:t>( .. ) .</a:t>
            </a:r>
            <a:r>
              <a:rPr lang="fr-FR" sz="2400" dirty="0" err="1"/>
              <a:t>sample</a:t>
            </a:r>
            <a:r>
              <a:rPr lang="fr-FR" sz="2400" dirty="0"/>
              <a:t> (0.9)</a:t>
            </a:r>
            <a:br>
              <a:rPr lang="fr-FR" sz="2400" dirty="0"/>
            </a:br>
            <a:r>
              <a:rPr lang="fr-FR" sz="2400" dirty="0"/>
              <a:t>     .count</a:t>
            </a:r>
            <a:br>
              <a:rPr lang="fr-FR" sz="2400" dirty="0"/>
            </a:br>
            <a:endParaRPr lang="fr-FR" sz="2400" dirty="0"/>
          </a:p>
          <a:p>
            <a:r>
              <a:rPr lang="fr-FR" sz="2400" dirty="0"/>
              <a:t>b/ Check in Spark UI </a:t>
            </a:r>
            <a:r>
              <a:rPr lang="fr-FR" sz="2400" dirty="0" err="1"/>
              <a:t>that</a:t>
            </a:r>
            <a:r>
              <a:rPr lang="fr-FR" sz="2400" dirty="0"/>
              <a:t> </a:t>
            </a:r>
            <a:r>
              <a:rPr lang="fr-FR" sz="2400" dirty="0" err="1"/>
              <a:t>there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only</a:t>
            </a:r>
            <a:r>
              <a:rPr lang="fr-FR" sz="2400" dirty="0"/>
              <a:t> 1 « </a:t>
            </a:r>
            <a:r>
              <a:rPr lang="fr-FR" sz="2400" b="1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fr-FR" sz="2400" b="1" i="0" dirty="0" err="1">
                <a:solidFill>
                  <a:srgbClr val="333333"/>
                </a:solidFill>
                <a:effectLst/>
                <a:latin typeface="-apple-system"/>
              </a:rPr>
              <a:t>WholeStageCodegen</a:t>
            </a:r>
            <a:r>
              <a:rPr lang="fr-FR" sz="2400" b="1" i="0" dirty="0">
                <a:solidFill>
                  <a:srgbClr val="333333"/>
                </a:solidFill>
                <a:effectLst/>
                <a:latin typeface="-apple-system"/>
              </a:rPr>
              <a:t> (1) </a:t>
            </a:r>
            <a:r>
              <a:rPr lang="fr-FR" sz="2400" dirty="0"/>
              <a:t> »</a:t>
            </a:r>
            <a:br>
              <a:rPr lang="fr-FR" sz="2400" dirty="0"/>
            </a:br>
            <a:r>
              <a:rPr lang="fr-FR" sz="2400" dirty="0"/>
              <a:t>  </a:t>
            </a:r>
            <a:r>
              <a:rPr lang="fr-FR" sz="2400" dirty="0" err="1"/>
              <a:t>containing</a:t>
            </a:r>
            <a:r>
              <a:rPr lang="fr-FR" sz="2400" dirty="0"/>
              <a:t> </a:t>
            </a:r>
            <a:r>
              <a:rPr lang="fr-FR" sz="2400" dirty="0" err="1"/>
              <a:t>several</a:t>
            </a:r>
            <a:r>
              <a:rPr lang="fr-FR" sz="2400" dirty="0"/>
              <a:t> instructions</a:t>
            </a:r>
            <a:br>
              <a:rPr lang="fr-FR" sz="2400" dirty="0"/>
            </a:br>
            <a:endParaRPr lang="fr-FR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459EA6-DD9E-B84A-F39F-6E43C5438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574" y="1837185"/>
            <a:ext cx="1924217" cy="45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220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1065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7: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0699E9-B0CE-6C94-5C2C-82935B223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8211" y="509325"/>
            <a:ext cx="1108565" cy="57581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02E9D0-F426-AB5E-E10C-F03F03B8C82D}"/>
              </a:ext>
            </a:extLst>
          </p:cNvPr>
          <p:cNvSpPr txBox="1"/>
          <p:nvPr/>
        </p:nvSpPr>
        <p:spPr>
          <a:xfrm>
            <a:off x="691349" y="1767487"/>
            <a:ext cx="828841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Example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spark.sql</a:t>
            </a:r>
            <a:r>
              <a:rPr lang="fr-FR" dirty="0"/>
              <a:t>("select * </a:t>
            </a:r>
            <a:r>
              <a:rPr lang="fr-FR" dirty="0" err="1"/>
              <a:t>from</a:t>
            </a:r>
            <a:r>
              <a:rPr lang="fr-FR" dirty="0"/>
              <a:t> address3")</a:t>
            </a:r>
            <a:br>
              <a:rPr lang="fr-FR" dirty="0"/>
            </a:br>
            <a:r>
              <a:rPr lang="fr-FR" dirty="0"/>
              <a:t>.</a:t>
            </a:r>
            <a:r>
              <a:rPr lang="fr-FR" dirty="0" err="1"/>
              <a:t>filter</a:t>
            </a:r>
            <a:r>
              <a:rPr lang="fr-FR" dirty="0"/>
              <a:t>("</a:t>
            </a:r>
            <a:r>
              <a:rPr lang="fr-FR" dirty="0" err="1"/>
              <a:t>commune_nom</a:t>
            </a:r>
            <a:r>
              <a:rPr lang="fr-FR" dirty="0"/>
              <a:t> like '%n%’ »)</a:t>
            </a:r>
          </a:p>
          <a:p>
            <a:r>
              <a:rPr lang="fr-FR" dirty="0"/>
              <a:t>.</a:t>
            </a:r>
            <a:r>
              <a:rPr lang="fr-FR" dirty="0" err="1"/>
              <a:t>withColumn</a:t>
            </a:r>
            <a:r>
              <a:rPr lang="fr-FR" dirty="0"/>
              <a:t>("commune_nom2", col("</a:t>
            </a:r>
            <a:r>
              <a:rPr lang="fr-FR" dirty="0" err="1"/>
              <a:t>commune_nom</a:t>
            </a:r>
            <a:r>
              <a:rPr lang="fr-FR" dirty="0"/>
              <a:t>"))</a:t>
            </a:r>
            <a:br>
              <a:rPr lang="fr-FR" dirty="0"/>
            </a:br>
            <a:r>
              <a:rPr lang="fr-FR" dirty="0"/>
              <a:t>.</a:t>
            </a:r>
            <a:r>
              <a:rPr lang="fr-FR" dirty="0" err="1"/>
              <a:t>filter</a:t>
            </a:r>
            <a:r>
              <a:rPr lang="fr-FR" dirty="0"/>
              <a:t>("commune_nom2 like '%a%’ »)</a:t>
            </a:r>
          </a:p>
          <a:p>
            <a:r>
              <a:rPr lang="fr-FR" dirty="0"/>
              <a:t>.</a:t>
            </a:r>
            <a:r>
              <a:rPr lang="fr-FR" dirty="0" err="1"/>
              <a:t>withColumn</a:t>
            </a:r>
            <a:r>
              <a:rPr lang="fr-FR" dirty="0"/>
              <a:t>("commune_nom3", </a:t>
            </a:r>
            <a:r>
              <a:rPr lang="fr-FR" dirty="0" err="1"/>
              <a:t>concat</a:t>
            </a:r>
            <a:r>
              <a:rPr lang="fr-FR" dirty="0"/>
              <a:t>(col("commune_nom2"), lit("X")))</a:t>
            </a:r>
          </a:p>
          <a:p>
            <a:r>
              <a:rPr lang="fr-FR" dirty="0"/>
              <a:t>.</a:t>
            </a:r>
            <a:r>
              <a:rPr lang="fr-FR" dirty="0" err="1"/>
              <a:t>sample</a:t>
            </a:r>
            <a:r>
              <a:rPr lang="fr-FR" dirty="0"/>
              <a:t>(0.9)</a:t>
            </a:r>
          </a:p>
          <a:p>
            <a:r>
              <a:rPr lang="fr-FR" dirty="0"/>
              <a:t>.</a:t>
            </a:r>
            <a:r>
              <a:rPr lang="fr-FR" dirty="0" err="1"/>
              <a:t>filter</a:t>
            </a:r>
            <a:r>
              <a:rPr lang="fr-FR" dirty="0"/>
              <a:t>("commune_nom3 like '%t%’ »)</a:t>
            </a:r>
          </a:p>
          <a:p>
            <a:r>
              <a:rPr lang="fr-FR" dirty="0"/>
              <a:t>.</a:t>
            </a:r>
            <a:r>
              <a:rPr lang="fr-FR" dirty="0" err="1"/>
              <a:t>sample</a:t>
            </a:r>
            <a:r>
              <a:rPr lang="fr-FR" dirty="0"/>
              <a:t>(0.9)</a:t>
            </a:r>
          </a:p>
          <a:p>
            <a:r>
              <a:rPr lang="fr-FR" dirty="0"/>
              <a:t>.show(2, false)</a:t>
            </a:r>
          </a:p>
        </p:txBody>
      </p:sp>
    </p:spTree>
    <p:extLst>
      <p:ext uri="{BB962C8B-B14F-4D97-AF65-F5344CB8AC3E}">
        <p14:creationId xmlns:p14="http://schemas.microsoft.com/office/powerpoint/2010/main" val="3748924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0330A-0001-3ADD-8C93-D8019C25B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8: </a:t>
            </a:r>
            <a:r>
              <a:rPr lang="fr-FR" dirty="0" err="1"/>
              <a:t>WholeStageCodegen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 java code for(;;) on </a:t>
            </a:r>
            <a:r>
              <a:rPr lang="fr-FR" dirty="0" err="1"/>
              <a:t>Dataset</a:t>
            </a:r>
            <a:r>
              <a:rPr lang="fr-FR" dirty="0"/>
              <a:t>&lt;Row&gt;…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40FA6A-CBE5-304E-C9AF-1373D4382D28}"/>
              </a:ext>
            </a:extLst>
          </p:cNvPr>
          <p:cNvSpPr txBox="1"/>
          <p:nvPr/>
        </p:nvSpPr>
        <p:spPr>
          <a:xfrm>
            <a:off x="2457450" y="2362201"/>
            <a:ext cx="7935634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a/ Show the </a:t>
            </a:r>
            <a:r>
              <a:rPr lang="fr-FR" sz="2000" dirty="0" err="1"/>
              <a:t>corresponding</a:t>
            </a:r>
            <a:r>
              <a:rPr lang="fr-FR" sz="2000" dirty="0"/>
              <a:t> </a:t>
            </a:r>
            <a:r>
              <a:rPr lang="fr-FR" sz="2000" dirty="0" err="1"/>
              <a:t>generated</a:t>
            </a:r>
            <a:r>
              <a:rPr lang="fr-FR" sz="2000" dirty="0"/>
              <a:t> Java Code of </a:t>
            </a:r>
            <a:r>
              <a:rPr lang="fr-FR" sz="2000" dirty="0" err="1"/>
              <a:t>WholeStageCodegen</a:t>
            </a:r>
            <a:endParaRPr lang="fr-FR" sz="2000" dirty="0"/>
          </a:p>
          <a:p>
            <a:br>
              <a:rPr lang="fr-FR" sz="2000" dirty="0"/>
            </a:br>
            <a:r>
              <a:rPr lang="fr-FR" sz="2000" dirty="0"/>
              <a:t>use    </a:t>
            </a:r>
            <a:r>
              <a:rPr lang="fr-FR" sz="3200" b="1" dirty="0" err="1"/>
              <a:t>ds.queryExecution.debug.codegen</a:t>
            </a:r>
            <a:endParaRPr lang="fr-FR" sz="2000" b="1" dirty="0"/>
          </a:p>
          <a:p>
            <a:br>
              <a:rPr lang="fr-FR" sz="2000" dirty="0"/>
            </a:br>
            <a:endParaRPr lang="fr-FR" sz="2000" dirty="0"/>
          </a:p>
          <a:p>
            <a:r>
              <a:rPr lang="fr-FR" sz="2000" dirty="0"/>
              <a:t>b/ </a:t>
            </a:r>
            <a:r>
              <a:rPr lang="fr-FR" sz="2000" dirty="0" err="1"/>
              <a:t>read</a:t>
            </a:r>
            <a:r>
              <a:rPr lang="fr-FR" sz="2000" dirty="0"/>
              <a:t> </a:t>
            </a:r>
            <a:r>
              <a:rPr lang="fr-FR" sz="2000" dirty="0" err="1"/>
              <a:t>it</a:t>
            </a:r>
            <a:r>
              <a:rPr lang="fr-FR" sz="2000" dirty="0"/>
              <a:t> … </a:t>
            </a:r>
            <a:br>
              <a:rPr lang="fr-FR" sz="2000" dirty="0"/>
            </a:br>
            <a:r>
              <a:rPr lang="fr-FR" sz="2000" dirty="0"/>
              <a:t>   </a:t>
            </a:r>
            <a:r>
              <a:rPr lang="fr-FR" sz="2000" dirty="0" err="1"/>
              <a:t>find</a:t>
            </a:r>
            <a:r>
              <a:rPr lang="fr-FR" sz="2000" dirty="0"/>
              <a:t> « .. </a:t>
            </a:r>
            <a:r>
              <a:rPr lang="fr-FR" sz="2000" dirty="0" err="1"/>
              <a:t>extends</a:t>
            </a:r>
            <a:r>
              <a:rPr lang="fr-FR" sz="2000" dirty="0"/>
              <a:t> </a:t>
            </a:r>
            <a:r>
              <a:rPr lang="fr-FR" sz="2000" dirty="0" err="1"/>
              <a:t>org.apache.spark.sql.execution.BufferedRowIterator</a:t>
            </a:r>
            <a:r>
              <a:rPr lang="fr-FR" sz="2000" dirty="0"/>
              <a:t> » </a:t>
            </a:r>
          </a:p>
          <a:p>
            <a:br>
              <a:rPr lang="fr-FR" sz="2000" dirty="0"/>
            </a:br>
            <a:endParaRPr lang="fr-FR" sz="2000" dirty="0"/>
          </a:p>
          <a:p>
            <a:r>
              <a:rPr lang="fr-FR" sz="2000" dirty="0"/>
              <a:t>c/ </a:t>
            </a:r>
            <a:r>
              <a:rPr lang="fr-FR" sz="2000" dirty="0" err="1"/>
              <a:t>find</a:t>
            </a:r>
            <a:r>
              <a:rPr lang="fr-FR" sz="2000" dirty="0"/>
              <a:t> </a:t>
            </a:r>
            <a:r>
              <a:rPr lang="fr-FR" sz="2000" dirty="0" err="1"/>
              <a:t>method</a:t>
            </a:r>
            <a:r>
              <a:rPr lang="fr-FR" sz="2000" dirty="0"/>
              <a:t>  @Override </a:t>
            </a:r>
            <a:r>
              <a:rPr lang="fr-FR" sz="2000" b="1" dirty="0" err="1"/>
              <a:t>protected</a:t>
            </a:r>
            <a:r>
              <a:rPr lang="fr-FR" sz="2000" b="1" dirty="0"/>
              <a:t> </a:t>
            </a:r>
            <a:r>
              <a:rPr lang="fr-FR" sz="2000" b="1" dirty="0" err="1"/>
              <a:t>void</a:t>
            </a:r>
            <a:r>
              <a:rPr lang="fr-FR" sz="2000" b="1" dirty="0"/>
              <a:t> </a:t>
            </a:r>
            <a:r>
              <a:rPr lang="fr-FR" sz="2000" b="1" dirty="0" err="1"/>
              <a:t>processNext</a:t>
            </a:r>
            <a:r>
              <a:rPr lang="fr-FR" sz="2000" b="1" dirty="0"/>
              <a:t>() {</a:t>
            </a:r>
            <a:br>
              <a:rPr lang="fr-FR" sz="2000" b="1" dirty="0"/>
            </a:br>
            <a:r>
              <a:rPr lang="fr-FR" sz="2000" dirty="0"/>
              <a:t>  .. It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supposed</a:t>
            </a:r>
            <a:r>
              <a:rPr lang="fr-FR" sz="2000" dirty="0"/>
              <a:t> to </a:t>
            </a:r>
            <a:r>
              <a:rPr lang="fr-FR" sz="2000" dirty="0" err="1"/>
              <a:t>map</a:t>
            </a:r>
            <a:r>
              <a:rPr lang="fr-FR" sz="2000" dirty="0"/>
              <a:t> copy all </a:t>
            </a:r>
            <a:r>
              <a:rPr lang="fr-FR" sz="2000" dirty="0" err="1"/>
              <a:t>filtered</a:t>
            </a:r>
            <a:r>
              <a:rPr lang="fr-FR" sz="2000" dirty="0"/>
              <a:t> </a:t>
            </a:r>
            <a:r>
              <a:rPr lang="fr-FR" sz="2000" dirty="0" err="1"/>
              <a:t>rows</a:t>
            </a:r>
            <a:r>
              <a:rPr lang="fr-FR" sz="2000" dirty="0"/>
              <a:t> x </a:t>
            </a:r>
            <a:r>
              <a:rPr lang="fr-FR" sz="2000" dirty="0" err="1"/>
              <a:t>columns</a:t>
            </a:r>
            <a:r>
              <a:rPr lang="fr-FR" sz="2000" dirty="0"/>
              <a:t> to new RDD[Row]</a:t>
            </a:r>
          </a:p>
          <a:p>
            <a:br>
              <a:rPr lang="fr-FR" sz="2000" dirty="0"/>
            </a:br>
            <a:r>
              <a:rPr lang="fr-FR" sz="2000" dirty="0"/>
              <a:t>d/ do </a:t>
            </a:r>
            <a:r>
              <a:rPr lang="fr-FR" sz="2000" dirty="0" err="1"/>
              <a:t>you</a:t>
            </a:r>
            <a:r>
              <a:rPr lang="fr-FR" sz="2000" dirty="0"/>
              <a:t> </a:t>
            </a:r>
            <a:r>
              <a:rPr lang="fr-FR" sz="2000" dirty="0" err="1"/>
              <a:t>find</a:t>
            </a:r>
            <a:r>
              <a:rPr lang="fr-FR" sz="2000" dirty="0"/>
              <a:t> </a:t>
            </a:r>
            <a:r>
              <a:rPr lang="fr-FR" sz="2000" dirty="0" err="1"/>
              <a:t>your</a:t>
            </a:r>
            <a:r>
              <a:rPr lang="fr-FR" sz="2000" dirty="0"/>
              <a:t> </a:t>
            </a:r>
            <a:r>
              <a:rPr lang="fr-FR" sz="2000" dirty="0" err="1"/>
              <a:t>filter</a:t>
            </a:r>
            <a:r>
              <a:rPr lang="fr-FR" sz="2000" dirty="0"/>
              <a:t> conditions on </a:t>
            </a:r>
            <a:r>
              <a:rPr lang="fr-FR" sz="2000" dirty="0" err="1"/>
              <a:t>your</a:t>
            </a:r>
            <a:r>
              <a:rPr lang="fr-FR" sz="2000" dirty="0"/>
              <a:t> </a:t>
            </a:r>
            <a:r>
              <a:rPr lang="fr-FR" sz="2000" dirty="0" err="1"/>
              <a:t>columns</a:t>
            </a:r>
            <a:r>
              <a:rPr lang="fr-FR" sz="2000" dirty="0"/>
              <a:t>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752561-3EC6-188C-2DB9-355AE2715987}"/>
              </a:ext>
            </a:extLst>
          </p:cNvPr>
          <p:cNvSpPr txBox="1"/>
          <p:nvPr/>
        </p:nvSpPr>
        <p:spPr>
          <a:xfrm>
            <a:off x="595312" y="4678026"/>
            <a:ext cx="1138237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hlinkClick r:id="rId2"/>
              </a:rPr>
              <a:t>https://github.com/apache/spark/blob/master/sql/core/src/main/java/org/apache/spark/sql/execution/BufferedRowIterator.java#L97</a:t>
            </a:r>
            <a:endParaRPr lang="fr-FR" sz="160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5308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27B03-6886-FC06-FEFF-59C4E71F9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38200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92473C-1B1F-5594-8BD1-0D7285302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8" y="929879"/>
            <a:ext cx="12192000" cy="571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39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27B03-6886-FC06-FEFF-59C4E71F9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38200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F949E7-5D47-F6F4-0030-25F6C175E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1956"/>
            <a:ext cx="12192000" cy="459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35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D2308-620A-EB6A-38FF-9002E61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892" y="9230"/>
            <a:ext cx="10515600" cy="705504"/>
          </a:xfrm>
        </p:spPr>
        <p:txBody>
          <a:bodyPr/>
          <a:lstStyle/>
          <a:p>
            <a:pPr algn="ctr"/>
            <a:r>
              <a:rPr lang="fr-FR" dirty="0" err="1"/>
              <a:t>Reminder</a:t>
            </a:r>
            <a:r>
              <a:rPr lang="fr-FR" dirty="0"/>
              <a:t> Hands-On 1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3EE9F3-AE0C-D232-26F0-F3DC56CC4ACC}"/>
              </a:ext>
            </a:extLst>
          </p:cNvPr>
          <p:cNvCxnSpPr>
            <a:cxnSpLocks/>
          </p:cNvCxnSpPr>
          <p:nvPr/>
        </p:nvCxnSpPr>
        <p:spPr>
          <a:xfrm flipV="1">
            <a:off x="7787694" y="1826437"/>
            <a:ext cx="98313" cy="82675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DAB2A3-D9E2-457A-52E7-A0FFD6C1FF9C}"/>
              </a:ext>
            </a:extLst>
          </p:cNvPr>
          <p:cNvCxnSpPr>
            <a:cxnSpLocks/>
          </p:cNvCxnSpPr>
          <p:nvPr/>
        </p:nvCxnSpPr>
        <p:spPr>
          <a:xfrm flipV="1">
            <a:off x="8014189" y="2288102"/>
            <a:ext cx="682136" cy="39612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0BFBB7-F52F-ACBE-86FE-36D031E24D0F}"/>
              </a:ext>
            </a:extLst>
          </p:cNvPr>
          <p:cNvCxnSpPr>
            <a:cxnSpLocks/>
          </p:cNvCxnSpPr>
          <p:nvPr/>
        </p:nvCxnSpPr>
        <p:spPr>
          <a:xfrm>
            <a:off x="8291772" y="2808093"/>
            <a:ext cx="846686" cy="19557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6A5CBD2-9056-9532-3E60-D2663FE8AD20}"/>
              </a:ext>
            </a:extLst>
          </p:cNvPr>
          <p:cNvSpPr txBox="1"/>
          <p:nvPr/>
        </p:nvSpPr>
        <p:spPr>
          <a:xfrm>
            <a:off x="7289810" y="1326264"/>
            <a:ext cx="1575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Pre-</a:t>
            </a:r>
            <a:r>
              <a:rPr lang="fr-FR" sz="2000" dirty="0" err="1"/>
              <a:t>Requisite</a:t>
            </a:r>
            <a:endParaRPr lang="fr-FR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ACEF10-8760-C83D-5E84-F7D3EAEBEA9B}"/>
              </a:ext>
            </a:extLst>
          </p:cNvPr>
          <p:cNvSpPr txBox="1"/>
          <p:nvPr/>
        </p:nvSpPr>
        <p:spPr>
          <a:xfrm>
            <a:off x="8606667" y="1872920"/>
            <a:ext cx="23086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Spark.tar.gz</a:t>
            </a:r>
            <a:br>
              <a:rPr lang="fr-FR" sz="2000" dirty="0"/>
            </a:br>
            <a:r>
              <a:rPr lang="fr-FR" sz="2000" dirty="0"/>
              <a:t>  </a:t>
            </a:r>
            <a:r>
              <a:rPr lang="fr-FR" sz="2000" dirty="0" err="1"/>
              <a:t>embedded</a:t>
            </a:r>
            <a:r>
              <a:rPr lang="fr-FR" sz="2000" dirty="0"/>
              <a:t> Hadoop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0C714C-6AF4-01EE-17E3-FBF538675D72}"/>
              </a:ext>
            </a:extLst>
          </p:cNvPr>
          <p:cNvSpPr txBox="1"/>
          <p:nvPr/>
        </p:nvSpPr>
        <p:spPr>
          <a:xfrm>
            <a:off x="9138458" y="2808093"/>
            <a:ext cx="1739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User-</a:t>
            </a:r>
            <a:r>
              <a:rPr lang="fr-FR" sz="2000" dirty="0" err="1"/>
              <a:t>defined</a:t>
            </a:r>
            <a:r>
              <a:rPr lang="fr-FR" sz="2000" dirty="0"/>
              <a:t> </a:t>
            </a:r>
          </a:p>
          <a:p>
            <a:r>
              <a:rPr lang="fr-FR" sz="2000" dirty="0"/>
              <a:t>  Hadoop.tar.gz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26FB0A-3D4B-2602-BB2B-8F80795CB45A}"/>
              </a:ext>
            </a:extLst>
          </p:cNvPr>
          <p:cNvCxnSpPr>
            <a:cxnSpLocks/>
          </p:cNvCxnSpPr>
          <p:nvPr/>
        </p:nvCxnSpPr>
        <p:spPr>
          <a:xfrm>
            <a:off x="10376808" y="3496634"/>
            <a:ext cx="593467" cy="16837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B62231E-3268-90A1-2081-8AA79C4CC653}"/>
              </a:ext>
            </a:extLst>
          </p:cNvPr>
          <p:cNvSpPr txBox="1"/>
          <p:nvPr/>
        </p:nvSpPr>
        <p:spPr>
          <a:xfrm>
            <a:off x="10546609" y="3628368"/>
            <a:ext cx="1694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Windows </a:t>
            </a:r>
            <a:r>
              <a:rPr lang="fr-FR" dirty="0" err="1"/>
              <a:t>error</a:t>
            </a:r>
            <a:r>
              <a:rPr lang="fr-FR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2F2542-2F39-264E-4B13-731C9865546E}"/>
              </a:ext>
            </a:extLst>
          </p:cNvPr>
          <p:cNvSpPr txBox="1"/>
          <p:nvPr/>
        </p:nvSpPr>
        <p:spPr>
          <a:xfrm>
            <a:off x="5068257" y="3574890"/>
            <a:ext cx="1616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Spark-Shell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A2F40-7A90-19E9-E2C7-6A4E7F81EF83}"/>
              </a:ext>
            </a:extLst>
          </p:cNvPr>
          <p:cNvSpPr txBox="1"/>
          <p:nvPr/>
        </p:nvSpPr>
        <p:spPr>
          <a:xfrm>
            <a:off x="6773758" y="2684230"/>
            <a:ext cx="1621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Installation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613519-2F67-94A2-6BD5-55F140ACD45B}"/>
              </a:ext>
            </a:extLst>
          </p:cNvPr>
          <p:cNvCxnSpPr/>
          <p:nvPr/>
        </p:nvCxnSpPr>
        <p:spPr>
          <a:xfrm flipV="1">
            <a:off x="6472404" y="3145895"/>
            <a:ext cx="602707" cy="48247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C35939-5AA9-4947-EC47-FA50FD25D2D4}"/>
              </a:ext>
            </a:extLst>
          </p:cNvPr>
          <p:cNvCxnSpPr>
            <a:cxnSpLocks/>
          </p:cNvCxnSpPr>
          <p:nvPr/>
        </p:nvCxnSpPr>
        <p:spPr>
          <a:xfrm flipV="1">
            <a:off x="7787694" y="1826437"/>
            <a:ext cx="98313" cy="82675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11F1C0-FFA3-3B96-F7D1-08362CA82F4B}"/>
              </a:ext>
            </a:extLst>
          </p:cNvPr>
          <p:cNvCxnSpPr>
            <a:cxnSpLocks/>
          </p:cNvCxnSpPr>
          <p:nvPr/>
        </p:nvCxnSpPr>
        <p:spPr>
          <a:xfrm flipV="1">
            <a:off x="8014189" y="2288102"/>
            <a:ext cx="682136" cy="39612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ECCB1C-87B0-89CE-6DB1-3C5181AA884B}"/>
              </a:ext>
            </a:extLst>
          </p:cNvPr>
          <p:cNvCxnSpPr>
            <a:cxnSpLocks/>
          </p:cNvCxnSpPr>
          <p:nvPr/>
        </p:nvCxnSpPr>
        <p:spPr>
          <a:xfrm>
            <a:off x="8291772" y="2808093"/>
            <a:ext cx="846686" cy="19557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982F43-7591-1EC9-10CB-4426C1E3CE6A}"/>
              </a:ext>
            </a:extLst>
          </p:cNvPr>
          <p:cNvCxnSpPr>
            <a:cxnSpLocks/>
          </p:cNvCxnSpPr>
          <p:nvPr/>
        </p:nvCxnSpPr>
        <p:spPr>
          <a:xfrm>
            <a:off x="6289964" y="4057363"/>
            <a:ext cx="394441" cy="78064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91CAD3E-6D64-7583-6E12-0573E1974D1A}"/>
              </a:ext>
            </a:extLst>
          </p:cNvPr>
          <p:cNvSpPr txBox="1"/>
          <p:nvPr/>
        </p:nvSpPr>
        <p:spPr>
          <a:xfrm>
            <a:off x="6342795" y="4782588"/>
            <a:ext cx="732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Repl</a:t>
            </a:r>
            <a:endParaRPr lang="fr-FR" sz="24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6304AF-E92D-5150-A0DF-4F0F4A778C45}"/>
              </a:ext>
            </a:extLst>
          </p:cNvPr>
          <p:cNvCxnSpPr>
            <a:cxnSpLocks/>
          </p:cNvCxnSpPr>
          <p:nvPr/>
        </p:nvCxnSpPr>
        <p:spPr>
          <a:xfrm flipH="1">
            <a:off x="5228697" y="4036555"/>
            <a:ext cx="391708" cy="74603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66B7982-1349-0639-8A56-6B6F333064AA}"/>
              </a:ext>
            </a:extLst>
          </p:cNvPr>
          <p:cNvSpPr txBox="1"/>
          <p:nvPr/>
        </p:nvSpPr>
        <p:spPr>
          <a:xfrm>
            <a:off x="4638501" y="4782589"/>
            <a:ext cx="128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Scala&gt;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B0657E3-ABAB-93D5-2613-1AB926A02048}"/>
              </a:ext>
            </a:extLst>
          </p:cNvPr>
          <p:cNvCxnSpPr>
            <a:cxnSpLocks/>
          </p:cNvCxnSpPr>
          <p:nvPr/>
        </p:nvCxnSpPr>
        <p:spPr>
          <a:xfrm>
            <a:off x="6804321" y="3829361"/>
            <a:ext cx="732552" cy="5306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D7C21DE-23D7-72AB-55AA-DE248386BAD0}"/>
              </a:ext>
            </a:extLst>
          </p:cNvPr>
          <p:cNvSpPr txBox="1"/>
          <p:nvPr/>
        </p:nvSpPr>
        <p:spPr>
          <a:xfrm>
            <a:off x="7697765" y="3667223"/>
            <a:ext cx="1515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Interactive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91D5413-0917-AC1A-F48E-2F3EF6E60985}"/>
              </a:ext>
            </a:extLst>
          </p:cNvPr>
          <p:cNvCxnSpPr>
            <a:cxnSpLocks/>
          </p:cNvCxnSpPr>
          <p:nvPr/>
        </p:nvCxnSpPr>
        <p:spPr>
          <a:xfrm flipH="1" flipV="1">
            <a:off x="4638501" y="2967286"/>
            <a:ext cx="590196" cy="56630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3F5C4C0-8429-C888-2D52-CF3BECACFCEA}"/>
              </a:ext>
            </a:extLst>
          </p:cNvPr>
          <p:cNvSpPr txBox="1"/>
          <p:nvPr/>
        </p:nvSpPr>
        <p:spPr>
          <a:xfrm>
            <a:off x="3462973" y="2667895"/>
            <a:ext cx="1815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DataSet</a:t>
            </a:r>
            <a:endParaRPr lang="fr-FR" sz="24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51B956F-E86A-D219-E93A-EA3EA87CFFB0}"/>
              </a:ext>
            </a:extLst>
          </p:cNvPr>
          <p:cNvCxnSpPr>
            <a:cxnSpLocks/>
          </p:cNvCxnSpPr>
          <p:nvPr/>
        </p:nvCxnSpPr>
        <p:spPr>
          <a:xfrm flipH="1">
            <a:off x="4123113" y="3843802"/>
            <a:ext cx="825228" cy="28508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498DDAB-C263-D62B-8031-9BA396AB99C0}"/>
              </a:ext>
            </a:extLst>
          </p:cNvPr>
          <p:cNvSpPr txBox="1"/>
          <p:nvPr/>
        </p:nvSpPr>
        <p:spPr>
          <a:xfrm>
            <a:off x="2461957" y="3829361"/>
            <a:ext cx="2176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Functionnal</a:t>
            </a:r>
            <a:r>
              <a:rPr lang="fr-FR" sz="2400" dirty="0"/>
              <a:t> </a:t>
            </a:r>
          </a:p>
          <a:p>
            <a:r>
              <a:rPr lang="fr-FR" sz="2400" dirty="0"/>
              <a:t>Code Style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C7FB39A-6F16-EB31-2DF2-3CAF06D6C7D6}"/>
              </a:ext>
            </a:extLst>
          </p:cNvPr>
          <p:cNvCxnSpPr>
            <a:cxnSpLocks/>
          </p:cNvCxnSpPr>
          <p:nvPr/>
        </p:nvCxnSpPr>
        <p:spPr>
          <a:xfrm>
            <a:off x="8805672" y="4289730"/>
            <a:ext cx="460248" cy="41527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381A2A6-AB2F-C7C4-2CD5-A2AD3121E55D}"/>
              </a:ext>
            </a:extLst>
          </p:cNvPr>
          <p:cNvCxnSpPr>
            <a:cxnSpLocks/>
          </p:cNvCxnSpPr>
          <p:nvPr/>
        </p:nvCxnSpPr>
        <p:spPr>
          <a:xfrm>
            <a:off x="8995030" y="4088242"/>
            <a:ext cx="583308" cy="11353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AB182A6-C080-F2F3-49E5-1BB9CBB024F6}"/>
              </a:ext>
            </a:extLst>
          </p:cNvPr>
          <p:cNvCxnSpPr>
            <a:cxnSpLocks/>
          </p:cNvCxnSpPr>
          <p:nvPr/>
        </p:nvCxnSpPr>
        <p:spPr>
          <a:xfrm>
            <a:off x="7161021" y="5130584"/>
            <a:ext cx="846686" cy="19557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2C5F38-76B4-F4AC-B795-58A687F28471}"/>
              </a:ext>
            </a:extLst>
          </p:cNvPr>
          <p:cNvCxnSpPr>
            <a:cxnSpLocks/>
          </p:cNvCxnSpPr>
          <p:nvPr/>
        </p:nvCxnSpPr>
        <p:spPr>
          <a:xfrm>
            <a:off x="7048585" y="5217990"/>
            <a:ext cx="569823" cy="46028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5A07CAF-2F65-259E-7395-2B6B1CCB03CD}"/>
              </a:ext>
            </a:extLst>
          </p:cNvPr>
          <p:cNvCxnSpPr>
            <a:cxnSpLocks/>
          </p:cNvCxnSpPr>
          <p:nvPr/>
        </p:nvCxnSpPr>
        <p:spPr>
          <a:xfrm flipH="1">
            <a:off x="4477789" y="5244253"/>
            <a:ext cx="470552" cy="62059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A64BFA9-32B4-75B6-9260-F815546FB0CA}"/>
              </a:ext>
            </a:extLst>
          </p:cNvPr>
          <p:cNvCxnSpPr>
            <a:cxnSpLocks/>
          </p:cNvCxnSpPr>
          <p:nvPr/>
        </p:nvCxnSpPr>
        <p:spPr>
          <a:xfrm>
            <a:off x="5139777" y="5228370"/>
            <a:ext cx="177840" cy="6993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C0D3F6C-561B-71BB-9519-D6039B1B001F}"/>
              </a:ext>
            </a:extLst>
          </p:cNvPr>
          <p:cNvCxnSpPr>
            <a:cxnSpLocks/>
          </p:cNvCxnSpPr>
          <p:nvPr/>
        </p:nvCxnSpPr>
        <p:spPr>
          <a:xfrm>
            <a:off x="3550229" y="1938428"/>
            <a:ext cx="177840" cy="6993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D6E21B5-6510-BCB8-F630-5E2AE5B25F29}"/>
              </a:ext>
            </a:extLst>
          </p:cNvPr>
          <p:cNvCxnSpPr>
            <a:cxnSpLocks/>
          </p:cNvCxnSpPr>
          <p:nvPr/>
        </p:nvCxnSpPr>
        <p:spPr>
          <a:xfrm>
            <a:off x="2841094" y="2222565"/>
            <a:ext cx="621879" cy="43062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F5F49F2-BE3A-DFB3-D640-3EBA1FF0E027}"/>
              </a:ext>
            </a:extLst>
          </p:cNvPr>
          <p:cNvCxnSpPr>
            <a:cxnSpLocks/>
          </p:cNvCxnSpPr>
          <p:nvPr/>
        </p:nvCxnSpPr>
        <p:spPr>
          <a:xfrm>
            <a:off x="1792398" y="3609877"/>
            <a:ext cx="621879" cy="43062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A218175-D48E-D649-4517-4482FFF9273A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1631506" y="4244860"/>
            <a:ext cx="830451" cy="32159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5333A69-F38A-4ADE-3219-C8EBC29A9541}"/>
              </a:ext>
            </a:extLst>
          </p:cNvPr>
          <p:cNvSpPr txBox="1"/>
          <p:nvPr/>
        </p:nvSpPr>
        <p:spPr>
          <a:xfrm>
            <a:off x="9578338" y="4069613"/>
            <a:ext cx="85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History</a:t>
            </a:r>
            <a:endParaRPr lang="fr-FR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3B6275-07B7-09AC-0025-C1C20C9A2EC5}"/>
              </a:ext>
            </a:extLst>
          </p:cNvPr>
          <p:cNvSpPr txBox="1"/>
          <p:nvPr/>
        </p:nvSpPr>
        <p:spPr>
          <a:xfrm>
            <a:off x="9265920" y="469988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:help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AD6BE79-4ACE-0B90-FCFB-27EB4B2B99C4}"/>
              </a:ext>
            </a:extLst>
          </p:cNvPr>
          <p:cNvCxnSpPr>
            <a:cxnSpLocks/>
          </p:cNvCxnSpPr>
          <p:nvPr/>
        </p:nvCxnSpPr>
        <p:spPr>
          <a:xfrm>
            <a:off x="8652085" y="4302648"/>
            <a:ext cx="223129" cy="65173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821C2E6-DFBE-F088-7C89-81C94BA667CF}"/>
              </a:ext>
            </a:extLst>
          </p:cNvPr>
          <p:cNvSpPr txBox="1"/>
          <p:nvPr/>
        </p:nvSpPr>
        <p:spPr>
          <a:xfrm>
            <a:off x="8778561" y="4943479"/>
            <a:ext cx="2488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TAB </a:t>
            </a:r>
            <a:r>
              <a:rPr lang="fr-FR" dirty="0" err="1"/>
              <a:t>TAB</a:t>
            </a:r>
            <a:r>
              <a:rPr lang="fr-FR" dirty="0"/>
              <a:t> </a:t>
            </a:r>
            <a:r>
              <a:rPr lang="fr-FR" dirty="0" err="1"/>
              <a:t>autocompletion</a:t>
            </a:r>
            <a:endParaRPr lang="fr-FR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51FDB85-1B5A-3EE8-D86F-1149AB2E4FAE}"/>
              </a:ext>
            </a:extLst>
          </p:cNvPr>
          <p:cNvSpPr txBox="1"/>
          <p:nvPr/>
        </p:nvSpPr>
        <p:spPr>
          <a:xfrm>
            <a:off x="7705799" y="5321259"/>
            <a:ext cx="2316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Line </a:t>
            </a:r>
            <a:r>
              <a:rPr lang="fr-FR" dirty="0" err="1"/>
              <a:t>compiled</a:t>
            </a:r>
            <a:r>
              <a:rPr lang="fr-FR" dirty="0"/>
              <a:t> to scala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3DDCC22-82A8-4FDF-74B3-176ED4191C84}"/>
              </a:ext>
            </a:extLst>
          </p:cNvPr>
          <p:cNvSpPr txBox="1"/>
          <p:nvPr/>
        </p:nvSpPr>
        <p:spPr>
          <a:xfrm>
            <a:off x="7519506" y="5665965"/>
            <a:ext cx="1641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Eval on &lt;enter&gt;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51D10B9-710C-EDCD-4D11-C24CEE171938}"/>
              </a:ext>
            </a:extLst>
          </p:cNvPr>
          <p:cNvSpPr txBox="1"/>
          <p:nvPr/>
        </p:nvSpPr>
        <p:spPr>
          <a:xfrm>
            <a:off x="7111346" y="6030400"/>
            <a:ext cx="320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Numbered</a:t>
            </a:r>
            <a:r>
              <a:rPr lang="fr-FR" dirty="0"/>
              <a:t> </a:t>
            </a:r>
            <a:r>
              <a:rPr lang="fr-FR" dirty="0" err="1"/>
              <a:t>result</a:t>
            </a:r>
            <a:r>
              <a:rPr lang="fr-FR" dirty="0"/>
              <a:t> « res0,res1,.. »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B575F2B-ECFA-454E-C802-C112D929913C}"/>
              </a:ext>
            </a:extLst>
          </p:cNvPr>
          <p:cNvCxnSpPr>
            <a:cxnSpLocks/>
          </p:cNvCxnSpPr>
          <p:nvPr/>
        </p:nvCxnSpPr>
        <p:spPr>
          <a:xfrm>
            <a:off x="6954982" y="5223554"/>
            <a:ext cx="400367" cy="70416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B6CEB13-A9F3-91F3-4310-5990ADF64658}"/>
              </a:ext>
            </a:extLst>
          </p:cNvPr>
          <p:cNvSpPr txBox="1"/>
          <p:nvPr/>
        </p:nvSpPr>
        <p:spPr>
          <a:xfrm>
            <a:off x="4992741" y="5890385"/>
            <a:ext cx="694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Seq()</a:t>
            </a:r>
          </a:p>
          <a:p>
            <a:r>
              <a:rPr lang="fr-FR" dirty="0"/>
              <a:t>Tuple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DDBF288-3504-A236-A26A-8179F9E3503E}"/>
              </a:ext>
            </a:extLst>
          </p:cNvPr>
          <p:cNvSpPr txBox="1"/>
          <p:nvPr/>
        </p:nvSpPr>
        <p:spPr>
          <a:xfrm>
            <a:off x="4064464" y="5837519"/>
            <a:ext cx="803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val i = </a:t>
            </a:r>
          </a:p>
          <a:p>
            <a:r>
              <a:rPr lang="fr-FR" dirty="0"/>
              <a:t>var i =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E578F8D-76F5-4C20-E3C1-F9084C686690}"/>
              </a:ext>
            </a:extLst>
          </p:cNvPr>
          <p:cNvSpPr txBox="1"/>
          <p:nvPr/>
        </p:nvSpPr>
        <p:spPr>
          <a:xfrm>
            <a:off x="5743477" y="5846918"/>
            <a:ext cx="914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 JVM</a:t>
            </a:r>
          </a:p>
          <a:p>
            <a:r>
              <a:rPr lang="fr-FR" dirty="0"/>
              <a:t>~Java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1238D50-2677-3EF0-79A9-23DFCF71EE87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5278581" y="5244254"/>
            <a:ext cx="521890" cy="593265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FE34065-50D4-D426-9939-FE693B01D9C0}"/>
              </a:ext>
            </a:extLst>
          </p:cNvPr>
          <p:cNvSpPr txBox="1"/>
          <p:nvPr/>
        </p:nvSpPr>
        <p:spPr>
          <a:xfrm>
            <a:off x="972351" y="4516423"/>
            <a:ext cx="886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Seq </a:t>
            </a:r>
          </a:p>
          <a:p>
            <a:r>
              <a:rPr lang="fr-FR" dirty="0"/>
              <a:t>.</a:t>
            </a:r>
            <a:r>
              <a:rPr lang="fr-FR" dirty="0" err="1"/>
              <a:t>map</a:t>
            </a:r>
            <a:endParaRPr lang="fr-FR" dirty="0"/>
          </a:p>
          <a:p>
            <a:r>
              <a:rPr lang="fr-FR" dirty="0"/>
              <a:t>lambda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F011CFE-3617-D8DE-E85B-5251CB84D0D9}"/>
              </a:ext>
            </a:extLst>
          </p:cNvPr>
          <p:cNvSpPr txBox="1"/>
          <p:nvPr/>
        </p:nvSpPr>
        <p:spPr>
          <a:xfrm>
            <a:off x="539556" y="3348927"/>
            <a:ext cx="1207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Immutable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03D8531-BC46-D328-54BB-2F1D9F6D537C}"/>
              </a:ext>
            </a:extLst>
          </p:cNvPr>
          <p:cNvSpPr txBox="1"/>
          <p:nvPr/>
        </p:nvSpPr>
        <p:spPr>
          <a:xfrm>
            <a:off x="43907" y="3740676"/>
            <a:ext cx="13269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avoid</a:t>
            </a:r>
            <a:r>
              <a:rPr lang="fr-FR" dirty="0"/>
              <a:t> </a:t>
            </a:r>
          </a:p>
          <a:p>
            <a:r>
              <a:rPr lang="fr-FR" dirty="0"/>
              <a:t>for () {} </a:t>
            </a:r>
            <a:r>
              <a:rPr lang="fr-FR" dirty="0" err="1"/>
              <a:t>loop</a:t>
            </a:r>
            <a:endParaRPr lang="fr-FR" dirty="0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6280928-3BA6-B603-8A70-EBB89DFED732}"/>
              </a:ext>
            </a:extLst>
          </p:cNvPr>
          <p:cNvCxnSpPr>
            <a:cxnSpLocks/>
          </p:cNvCxnSpPr>
          <p:nvPr/>
        </p:nvCxnSpPr>
        <p:spPr>
          <a:xfrm>
            <a:off x="1191913" y="4057363"/>
            <a:ext cx="1125946" cy="5808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9FB4B3-3B7E-5E9F-A38F-69B846B89DAC}"/>
              </a:ext>
            </a:extLst>
          </p:cNvPr>
          <p:cNvSpPr txBox="1"/>
          <p:nvPr/>
        </p:nvSpPr>
        <p:spPr>
          <a:xfrm>
            <a:off x="4209448" y="1342475"/>
            <a:ext cx="2591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DataFrame</a:t>
            </a:r>
            <a:r>
              <a:rPr lang="fr-FR" dirty="0"/>
              <a:t>=</a:t>
            </a:r>
            <a:r>
              <a:rPr lang="fr-FR" dirty="0" err="1"/>
              <a:t>Dataset</a:t>
            </a:r>
            <a:r>
              <a:rPr lang="fr-FR" dirty="0"/>
              <a:t>[Row]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E099FBD-AFA3-0A8B-3E3F-8B0B7B7ABFEB}"/>
              </a:ext>
            </a:extLst>
          </p:cNvPr>
          <p:cNvSpPr txBox="1"/>
          <p:nvPr/>
        </p:nvSpPr>
        <p:spPr>
          <a:xfrm>
            <a:off x="675837" y="1643549"/>
            <a:ext cx="2963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Val </a:t>
            </a:r>
            <a:r>
              <a:rPr lang="fr-FR" dirty="0" err="1"/>
              <a:t>ds</a:t>
            </a:r>
            <a:r>
              <a:rPr lang="fr-FR" dirty="0"/>
              <a:t> = </a:t>
            </a:r>
            <a:r>
              <a:rPr lang="fr-FR" dirty="0" err="1"/>
              <a:t>spark.createDataset</a:t>
            </a:r>
            <a:r>
              <a:rPr lang="fr-FR" dirty="0"/>
              <a:t>()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27F65A7-3D7C-F19A-7802-5263E495CCF5}"/>
              </a:ext>
            </a:extLst>
          </p:cNvPr>
          <p:cNvSpPr txBox="1"/>
          <p:nvPr/>
        </p:nvSpPr>
        <p:spPr>
          <a:xfrm>
            <a:off x="761395" y="2093149"/>
            <a:ext cx="1831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ds.show</a:t>
            </a:r>
            <a:r>
              <a:rPr lang="fr-FR" dirty="0"/>
              <a:t>(10, </a:t>
            </a:r>
            <a:r>
              <a:rPr lang="fr-FR" dirty="0" err="1"/>
              <a:t>true</a:t>
            </a:r>
            <a:r>
              <a:rPr lang="fr-FR" dirty="0"/>
              <a:t>)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BED1B3F-C25F-03C8-170D-B1538FD40FC7}"/>
              </a:ext>
            </a:extLst>
          </p:cNvPr>
          <p:cNvCxnSpPr>
            <a:cxnSpLocks/>
          </p:cNvCxnSpPr>
          <p:nvPr/>
        </p:nvCxnSpPr>
        <p:spPr>
          <a:xfrm>
            <a:off x="2531818" y="2452581"/>
            <a:ext cx="760322" cy="26010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DA0ECCD-7914-49A0-7155-EAB9DA3021C5}"/>
              </a:ext>
            </a:extLst>
          </p:cNvPr>
          <p:cNvCxnSpPr>
            <a:cxnSpLocks/>
          </p:cNvCxnSpPr>
          <p:nvPr/>
        </p:nvCxnSpPr>
        <p:spPr>
          <a:xfrm>
            <a:off x="3884618" y="1643549"/>
            <a:ext cx="70806" cy="99422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4BC0580-CA6A-ADC2-864D-125AFA66319C}"/>
              </a:ext>
            </a:extLst>
          </p:cNvPr>
          <p:cNvCxnSpPr>
            <a:cxnSpLocks/>
          </p:cNvCxnSpPr>
          <p:nvPr/>
        </p:nvCxnSpPr>
        <p:spPr>
          <a:xfrm flipH="1">
            <a:off x="4083606" y="1725419"/>
            <a:ext cx="752941" cy="9131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2C39174-2852-C23D-9E11-91AC0EEC2627}"/>
              </a:ext>
            </a:extLst>
          </p:cNvPr>
          <p:cNvSpPr txBox="1"/>
          <p:nvPr/>
        </p:nvSpPr>
        <p:spPr>
          <a:xfrm>
            <a:off x="2619473" y="1131376"/>
            <a:ext cx="168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Transform</a:t>
            </a:r>
            <a:r>
              <a:rPr lang="fr-FR" dirty="0"/>
              <a:t>, </a:t>
            </a:r>
            <a:r>
              <a:rPr lang="fr-FR" dirty="0" err="1"/>
              <a:t>filter</a:t>
            </a:r>
            <a:endParaRPr lang="fr-FR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6B6C158-4CD2-86EA-5356-74EDE82EA6C2}"/>
              </a:ext>
            </a:extLst>
          </p:cNvPr>
          <p:cNvSpPr txBox="1"/>
          <p:nvPr/>
        </p:nvSpPr>
        <p:spPr>
          <a:xfrm>
            <a:off x="9473470" y="4398250"/>
            <a:ext cx="1200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Up / Down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4EFE5FE-E98F-21F7-1BF9-D51B54AE2AF3}"/>
              </a:ext>
            </a:extLst>
          </p:cNvPr>
          <p:cNvCxnSpPr>
            <a:cxnSpLocks/>
          </p:cNvCxnSpPr>
          <p:nvPr/>
        </p:nvCxnSpPr>
        <p:spPr>
          <a:xfrm>
            <a:off x="8980082" y="4188986"/>
            <a:ext cx="354119" cy="22322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14D8BB4-D195-CDAD-7915-90FBC68F0AF7}"/>
              </a:ext>
            </a:extLst>
          </p:cNvPr>
          <p:cNvCxnSpPr>
            <a:cxnSpLocks/>
          </p:cNvCxnSpPr>
          <p:nvPr/>
        </p:nvCxnSpPr>
        <p:spPr>
          <a:xfrm flipV="1">
            <a:off x="9380739" y="1564422"/>
            <a:ext cx="544336" cy="33051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8A751954-A359-1C90-445E-AD45EA4216B6}"/>
              </a:ext>
            </a:extLst>
          </p:cNvPr>
          <p:cNvSpPr txBox="1"/>
          <p:nvPr/>
        </p:nvSpPr>
        <p:spPr>
          <a:xfrm>
            <a:off x="9660775" y="1196538"/>
            <a:ext cx="1162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Setenv.bat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A24C11B-DED8-5FFE-FAA8-873A6B26B68C}"/>
              </a:ext>
            </a:extLst>
          </p:cNvPr>
          <p:cNvSpPr txBox="1"/>
          <p:nvPr/>
        </p:nvSpPr>
        <p:spPr>
          <a:xfrm>
            <a:off x="9572527" y="274472"/>
            <a:ext cx="1841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Set JAVA_HOME</a:t>
            </a:r>
          </a:p>
          <a:p>
            <a:r>
              <a:rPr lang="fr-FR" dirty="0"/>
              <a:t>Set SPARK_HOME</a:t>
            </a:r>
            <a:br>
              <a:rPr lang="fr-FR" dirty="0"/>
            </a:br>
            <a:r>
              <a:rPr lang="fr-FR" dirty="0"/>
              <a:t>set PATH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B6DDA20-45CC-6034-13C8-C697BF259C24}"/>
              </a:ext>
            </a:extLst>
          </p:cNvPr>
          <p:cNvCxnSpPr>
            <a:cxnSpLocks/>
          </p:cNvCxnSpPr>
          <p:nvPr/>
        </p:nvCxnSpPr>
        <p:spPr>
          <a:xfrm flipV="1">
            <a:off x="10073506" y="1060980"/>
            <a:ext cx="168646" cy="24250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FB5E999-FBF4-BC80-1310-26019D9D56F6}"/>
              </a:ext>
            </a:extLst>
          </p:cNvPr>
          <p:cNvCxnSpPr>
            <a:cxnSpLocks/>
          </p:cNvCxnSpPr>
          <p:nvPr/>
        </p:nvCxnSpPr>
        <p:spPr>
          <a:xfrm>
            <a:off x="7659512" y="1024864"/>
            <a:ext cx="211360" cy="31761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7A242DF0-3205-21D1-00A8-960E59774542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8077334" y="1016759"/>
            <a:ext cx="163240" cy="309505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AC35FD98-360B-FC27-F9A0-E28A41F70C84}"/>
              </a:ext>
            </a:extLst>
          </p:cNvPr>
          <p:cNvSpPr txBox="1"/>
          <p:nvPr/>
        </p:nvSpPr>
        <p:spPr>
          <a:xfrm>
            <a:off x="7293121" y="699541"/>
            <a:ext cx="72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JVM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BB1C120-FD25-5A63-EA17-7A3D45A06F2C}"/>
              </a:ext>
            </a:extLst>
          </p:cNvPr>
          <p:cNvSpPr txBox="1"/>
          <p:nvPr/>
        </p:nvSpPr>
        <p:spPr>
          <a:xfrm>
            <a:off x="7862024" y="685712"/>
            <a:ext cx="1114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WinUtils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3894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71339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9: cascade </a:t>
            </a:r>
            <a:r>
              <a:rPr lang="fr-FR" dirty="0" err="1"/>
              <a:t>several</a:t>
            </a:r>
            <a:r>
              <a:rPr lang="fr-FR" dirty="0"/>
              <a:t> Wide Transformations:</a:t>
            </a:r>
            <a:br>
              <a:rPr lang="fr-FR" dirty="0"/>
            </a:br>
            <a:r>
              <a:rPr lang="en-US" dirty="0"/>
              <a:t>repartition, </a:t>
            </a:r>
            <a:r>
              <a:rPr lang="en-US" dirty="0" err="1"/>
              <a:t>groupByKey</a:t>
            </a:r>
            <a:r>
              <a:rPr lang="en-US" dirty="0"/>
              <a:t>, </a:t>
            </a:r>
            <a:r>
              <a:rPr lang="en-US" dirty="0" err="1"/>
              <a:t>aggregateByKey</a:t>
            </a:r>
            <a:r>
              <a:rPr lang="en-US" dirty="0"/>
              <a:t>, aggregate, join, distinct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61874-CF3F-FB76-2F50-5F421A43BAEE}"/>
              </a:ext>
            </a:extLst>
          </p:cNvPr>
          <p:cNvSpPr txBox="1"/>
          <p:nvPr/>
        </p:nvSpPr>
        <p:spPr>
          <a:xfrm>
            <a:off x="3517543" y="2376013"/>
            <a:ext cx="7404848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a/   </a:t>
            </a:r>
            <a:r>
              <a:rPr lang="fr-FR" sz="2400" dirty="0" err="1"/>
              <a:t>Execute</a:t>
            </a:r>
            <a:r>
              <a:rPr lang="fr-FR" sz="2400" dirty="0"/>
              <a:t> </a:t>
            </a:r>
            <a:r>
              <a:rPr lang="fr-FR" sz="2400" dirty="0" err="1"/>
              <a:t>query</a:t>
            </a:r>
            <a:r>
              <a:rPr lang="fr-FR" sz="2400" dirty="0"/>
              <a:t> like</a:t>
            </a:r>
          </a:p>
          <a:p>
            <a:pPr lvl="1"/>
            <a:r>
              <a:rPr lang="fr-FR" sz="2400" dirty="0" err="1"/>
              <a:t>addressDs</a:t>
            </a:r>
            <a:br>
              <a:rPr lang="fr-FR" sz="2400" dirty="0"/>
            </a:br>
            <a:r>
              <a:rPr lang="fr-FR" sz="2400" dirty="0"/>
              <a:t>.</a:t>
            </a:r>
            <a:r>
              <a:rPr lang="fr-FR" sz="2400" dirty="0" err="1"/>
              <a:t>repartition</a:t>
            </a:r>
            <a:r>
              <a:rPr lang="fr-FR" sz="2400" dirty="0"/>
              <a:t>(3)</a:t>
            </a:r>
          </a:p>
          <a:p>
            <a:pPr lvl="1"/>
            <a:r>
              <a:rPr lang="fr-FR" sz="2400" dirty="0"/>
              <a:t>.</a:t>
            </a:r>
            <a:r>
              <a:rPr lang="fr-FR" sz="2400" dirty="0" err="1"/>
              <a:t>repartition</a:t>
            </a:r>
            <a:r>
              <a:rPr lang="fr-FR" sz="2400" dirty="0"/>
              <a:t>(2, $"</a:t>
            </a:r>
            <a:r>
              <a:rPr lang="fr-FR" sz="2400" dirty="0" err="1"/>
              <a:t>commune_insee</a:t>
            </a:r>
            <a:r>
              <a:rPr lang="fr-FR" sz="2400" dirty="0"/>
              <a:t>")</a:t>
            </a:r>
          </a:p>
          <a:p>
            <a:pPr lvl="1"/>
            <a:r>
              <a:rPr lang="fr-FR" sz="2400" dirty="0"/>
              <a:t>.</a:t>
            </a:r>
            <a:r>
              <a:rPr lang="fr-FR" sz="2400" dirty="0" err="1"/>
              <a:t>repartition</a:t>
            </a:r>
            <a:r>
              <a:rPr lang="fr-FR" sz="2400" dirty="0"/>
              <a:t>(4)</a:t>
            </a:r>
          </a:p>
          <a:p>
            <a:pPr lvl="1"/>
            <a:r>
              <a:rPr lang="fr-FR" sz="2400" dirty="0"/>
              <a:t>.</a:t>
            </a:r>
            <a:r>
              <a:rPr lang="fr-FR" sz="2400" dirty="0" err="1"/>
              <a:t>repartition</a:t>
            </a:r>
            <a:r>
              <a:rPr lang="fr-FR" sz="2400" dirty="0"/>
              <a:t>(2, $"</a:t>
            </a:r>
            <a:r>
              <a:rPr lang="fr-FR" sz="2400" dirty="0" err="1"/>
              <a:t>commune_nom</a:t>
            </a:r>
            <a:r>
              <a:rPr lang="fr-FR" sz="2400" dirty="0"/>
              <a:t>")</a:t>
            </a:r>
          </a:p>
          <a:p>
            <a:pPr lvl="1"/>
            <a:r>
              <a:rPr lang="fr-FR" sz="2400" dirty="0"/>
              <a:t>.count</a:t>
            </a:r>
            <a:br>
              <a:rPr lang="fr-FR" sz="2400" dirty="0"/>
            </a:br>
            <a:endParaRPr lang="fr-FR" sz="2400" dirty="0"/>
          </a:p>
          <a:p>
            <a:r>
              <a:rPr lang="fr-FR" sz="2400" dirty="0"/>
              <a:t>b/ Check in Spark UI </a:t>
            </a:r>
            <a:r>
              <a:rPr lang="fr-FR" sz="2400" dirty="0" err="1"/>
              <a:t>that</a:t>
            </a:r>
            <a:r>
              <a:rPr lang="fr-FR" sz="2400" dirty="0"/>
              <a:t> </a:t>
            </a:r>
            <a:r>
              <a:rPr lang="fr-FR" sz="2400" dirty="0" err="1"/>
              <a:t>there</a:t>
            </a:r>
            <a:r>
              <a:rPr lang="fr-FR" sz="2400" dirty="0"/>
              <a:t> are N stages ( =N </a:t>
            </a:r>
            <a:r>
              <a:rPr lang="fr-FR" sz="2400" dirty="0" err="1"/>
              <a:t>shuffles</a:t>
            </a:r>
            <a:r>
              <a:rPr lang="fr-FR" sz="2400" dirty="0"/>
              <a:t> )</a:t>
            </a:r>
            <a:br>
              <a:rPr lang="fr-FR" sz="2400" dirty="0"/>
            </a:br>
            <a:br>
              <a:rPr lang="fr-FR" sz="2400" dirty="0"/>
            </a:b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8003203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1065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9: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DEC75-1C00-982E-2C67-9BC9B774D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685" y="88776"/>
            <a:ext cx="1140551" cy="65726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905CF-EA07-DED4-3C6D-971BE842E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500" y="1348559"/>
            <a:ext cx="6572820" cy="416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845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97853-426A-5508-3019-CA4C9FD7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 10: Check on 2 </a:t>
            </a:r>
            <a:r>
              <a:rPr lang="fr-FR" dirty="0" err="1"/>
              <a:t>consecutive</a:t>
            </a:r>
            <a:r>
              <a:rPr lang="fr-FR" dirty="0"/>
              <a:t> Stages</a:t>
            </a:r>
            <a:br>
              <a:rPr lang="fr-FR" dirty="0"/>
            </a:b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previous</a:t>
            </a:r>
            <a:r>
              <a:rPr lang="fr-FR" dirty="0"/>
              <a:t> </a:t>
            </a:r>
            <a:r>
              <a:rPr lang="fr-FR" dirty="0" err="1"/>
              <a:t>Shuffle</a:t>
            </a:r>
            <a:r>
              <a:rPr lang="fr-FR" dirty="0"/>
              <a:t> Write =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Shuffle</a:t>
            </a:r>
            <a:r>
              <a:rPr lang="fr-FR" dirty="0"/>
              <a:t> Read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BD3C1B-617D-7D7E-FA3F-1723594A1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47" y="2634546"/>
            <a:ext cx="11030906" cy="158890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ED1CF78-4CDF-AB6D-5C69-D31E38D5C570}"/>
              </a:ext>
            </a:extLst>
          </p:cNvPr>
          <p:cNvSpPr/>
          <p:nvPr/>
        </p:nvSpPr>
        <p:spPr>
          <a:xfrm rot="12229863">
            <a:off x="9884119" y="3873216"/>
            <a:ext cx="516682" cy="2118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080FC8-81A7-2DF5-98AF-1E3BE43B1BA8}"/>
              </a:ext>
            </a:extLst>
          </p:cNvPr>
          <p:cNvSpPr/>
          <p:nvPr/>
        </p:nvSpPr>
        <p:spPr>
          <a:xfrm>
            <a:off x="10413923" y="3934929"/>
            <a:ext cx="506490" cy="288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4BC432-E4E3-1191-BD55-1A9C035CF238}"/>
              </a:ext>
            </a:extLst>
          </p:cNvPr>
          <p:cNvSpPr/>
          <p:nvPr/>
        </p:nvSpPr>
        <p:spPr>
          <a:xfrm>
            <a:off x="9351515" y="3741607"/>
            <a:ext cx="506490" cy="288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1D246F3-BF93-A4F1-55EB-D96CA4791A0E}"/>
              </a:ext>
            </a:extLst>
          </p:cNvPr>
          <p:cNvSpPr/>
          <p:nvPr/>
        </p:nvSpPr>
        <p:spPr>
          <a:xfrm rot="12229863">
            <a:off x="9888981" y="3653790"/>
            <a:ext cx="516682" cy="2118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63644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713390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11: </a:t>
            </a:r>
            <a:r>
              <a:rPr lang="fr-FR" dirty="0" err="1"/>
              <a:t>Why</a:t>
            </a:r>
            <a:r>
              <a:rPr lang="fr-FR" dirty="0"/>
              <a:t> do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see</a:t>
            </a:r>
            <a:br>
              <a:rPr lang="fr-FR" dirty="0"/>
            </a:br>
            <a:r>
              <a:rPr lang="fr-FR" dirty="0" err="1"/>
              <a:t>Greyed</a:t>
            </a:r>
            <a:r>
              <a:rPr lang="fr-FR" dirty="0"/>
              <a:t> boxes… « </a:t>
            </a:r>
            <a:r>
              <a:rPr lang="fr-FR" dirty="0" err="1"/>
              <a:t>Skipped</a:t>
            </a:r>
            <a:r>
              <a:rPr lang="fr-FR" dirty="0"/>
              <a:t> Stages »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61874-CF3F-FB76-2F50-5F421A43BAEE}"/>
              </a:ext>
            </a:extLst>
          </p:cNvPr>
          <p:cNvSpPr txBox="1"/>
          <p:nvPr/>
        </p:nvSpPr>
        <p:spPr>
          <a:xfrm>
            <a:off x="951897" y="2455913"/>
            <a:ext cx="1125667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a/ If </a:t>
            </a:r>
            <a:r>
              <a:rPr lang="fr-FR" sz="2800" dirty="0" err="1"/>
              <a:t>you</a:t>
            </a:r>
            <a:r>
              <a:rPr lang="fr-FR" sz="2800" dirty="0"/>
              <a:t> </a:t>
            </a:r>
            <a:r>
              <a:rPr lang="fr-FR" sz="2800" dirty="0" err="1"/>
              <a:t>don’t</a:t>
            </a:r>
            <a:r>
              <a:rPr lang="fr-FR" sz="2800" dirty="0"/>
              <a:t> </a:t>
            </a:r>
            <a:r>
              <a:rPr lang="fr-FR" sz="2800" dirty="0" err="1"/>
              <a:t>see</a:t>
            </a:r>
            <a:r>
              <a:rPr lang="fr-FR" sz="2800" dirty="0"/>
              <a:t>… check </a:t>
            </a:r>
            <a:r>
              <a:rPr lang="fr-FR" sz="2800" dirty="0" err="1"/>
              <a:t>you</a:t>
            </a:r>
            <a:r>
              <a:rPr lang="fr-FR" sz="2800" dirty="0"/>
              <a:t> </a:t>
            </a:r>
            <a:r>
              <a:rPr lang="fr-FR" sz="2800" dirty="0" err="1"/>
              <a:t>executed</a:t>
            </a:r>
            <a:r>
              <a:rPr lang="fr-FR" sz="2800" dirty="0"/>
              <a:t> a </a:t>
            </a:r>
            <a:r>
              <a:rPr lang="fr-FR" sz="2800" dirty="0" err="1"/>
              <a:t>wide</a:t>
            </a:r>
            <a:r>
              <a:rPr lang="fr-FR" sz="2800" dirty="0"/>
              <a:t> transformation (not </a:t>
            </a:r>
            <a:r>
              <a:rPr lang="fr-FR" sz="2800" dirty="0" err="1"/>
              <a:t>narrow</a:t>
            </a:r>
            <a:r>
              <a:rPr lang="fr-FR" sz="2800" dirty="0"/>
              <a:t>)</a:t>
            </a:r>
          </a:p>
          <a:p>
            <a:endParaRPr lang="fr-FR" sz="2800" dirty="0"/>
          </a:p>
          <a:p>
            <a:r>
              <a:rPr lang="fr-FR" sz="2800" dirty="0"/>
              <a:t>b/ </a:t>
            </a:r>
            <a:r>
              <a:rPr lang="fr-FR" sz="2800" dirty="0" err="1"/>
              <a:t>why</a:t>
            </a:r>
            <a:r>
              <a:rPr lang="fr-FR" sz="2800" dirty="0"/>
              <a:t> all </a:t>
            </a:r>
            <a:r>
              <a:rPr lang="fr-FR" sz="2800" dirty="0" err="1"/>
              <a:t>except</a:t>
            </a:r>
            <a:r>
              <a:rPr lang="fr-FR" sz="2800" dirty="0"/>
              <a:t> the last Stage are </a:t>
            </a:r>
            <a:r>
              <a:rPr lang="fr-FR" sz="2800" dirty="0" err="1"/>
              <a:t>greyed</a:t>
            </a:r>
            <a:r>
              <a:rPr lang="fr-FR" sz="2800" dirty="0"/>
              <a:t>, and the last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blue</a:t>
            </a:r>
            <a:r>
              <a:rPr lang="fr-FR" sz="2800" dirty="0"/>
              <a:t>?</a:t>
            </a:r>
          </a:p>
          <a:p>
            <a:endParaRPr lang="fr-FR" sz="2800" dirty="0"/>
          </a:p>
          <a:p>
            <a:r>
              <a:rPr lang="fr-FR" sz="2800" dirty="0"/>
              <a:t>c/ </a:t>
            </a:r>
            <a:r>
              <a:rPr lang="fr-FR" sz="2800" dirty="0" err="1"/>
              <a:t>what</a:t>
            </a:r>
            <a:r>
              <a:rPr lang="fr-FR" sz="2800" dirty="0"/>
              <a:t> </a:t>
            </a:r>
            <a:r>
              <a:rPr lang="fr-FR" sz="2800" dirty="0" err="1"/>
              <a:t>is</a:t>
            </a:r>
            <a:r>
              <a:rPr lang="fr-FR" sz="2800" dirty="0"/>
              <a:t> the </a:t>
            </a:r>
            <a:r>
              <a:rPr lang="fr-FR" sz="2800" dirty="0" err="1"/>
              <a:t>difference</a:t>
            </a:r>
            <a:r>
              <a:rPr lang="fr-FR" sz="2800" dirty="0"/>
              <a:t> «</a:t>
            </a:r>
            <a:r>
              <a:rPr lang="fr-FR" sz="2800" dirty="0" err="1"/>
              <a:t>with</a:t>
            </a:r>
            <a:r>
              <a:rPr lang="fr-FR" sz="2800" dirty="0"/>
              <a:t>  green » point like in .cache() ?</a:t>
            </a:r>
            <a:br>
              <a:rPr lang="fr-FR" sz="2800" dirty="0"/>
            </a:br>
            <a:r>
              <a:rPr lang="fr-FR" sz="2800" dirty="0"/>
              <a:t>    (</a:t>
            </a:r>
            <a:r>
              <a:rPr lang="fr-FR" sz="2800" dirty="0" err="1"/>
              <a:t>cf</a:t>
            </a:r>
            <a:r>
              <a:rPr lang="fr-FR" sz="2800" dirty="0"/>
              <a:t> </a:t>
            </a:r>
            <a:r>
              <a:rPr lang="fr-FR" sz="2800" dirty="0" err="1"/>
              <a:t>next</a:t>
            </a:r>
            <a:r>
              <a:rPr lang="fr-FR" sz="2800" dirty="0"/>
              <a:t> </a:t>
            </a:r>
            <a:r>
              <a:rPr lang="fr-FR" sz="2800" dirty="0" err="1"/>
              <a:t>Exercise</a:t>
            </a:r>
            <a:r>
              <a:rPr lang="fr-FR" sz="2800" dirty="0"/>
              <a:t> on </a:t>
            </a:r>
            <a:r>
              <a:rPr lang="fr-FR" sz="2800" dirty="0" err="1"/>
              <a:t>dataset.cache</a:t>
            </a:r>
            <a:r>
              <a:rPr lang="fr-FR" sz="2800" dirty="0"/>
              <a:t>()  and .checkpoint() ) </a:t>
            </a:r>
          </a:p>
        </p:txBody>
      </p:sp>
    </p:spTree>
    <p:extLst>
      <p:ext uri="{BB962C8B-B14F-4D97-AF65-F5344CB8AC3E}">
        <p14:creationId xmlns:p14="http://schemas.microsoft.com/office/powerpoint/2010/main" val="35803651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93A10-BF13-D1CA-136D-7295BC09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11: </a:t>
            </a:r>
            <a:r>
              <a:rPr lang="fr-FR" dirty="0" err="1"/>
              <a:t>Skipped</a:t>
            </a:r>
            <a:r>
              <a:rPr lang="fr-FR" dirty="0"/>
              <a:t> Stages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137083-0C6D-1D73-E1A1-A368803FE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022" y="2066807"/>
            <a:ext cx="6991956" cy="2724386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F29CD0B7-5805-EFDF-A3E3-53359845E5DB}"/>
              </a:ext>
            </a:extLst>
          </p:cNvPr>
          <p:cNvSpPr/>
          <p:nvPr/>
        </p:nvSpPr>
        <p:spPr>
          <a:xfrm rot="13343059">
            <a:off x="2600022" y="4511066"/>
            <a:ext cx="302976" cy="7190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D1225D66-753F-A57A-A859-BA377A475B05}"/>
              </a:ext>
            </a:extLst>
          </p:cNvPr>
          <p:cNvSpPr/>
          <p:nvPr/>
        </p:nvSpPr>
        <p:spPr>
          <a:xfrm rot="13343059">
            <a:off x="4363720" y="4511066"/>
            <a:ext cx="302976" cy="7190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42EE08BF-B90E-96B4-A3E6-7857CD401E6A}"/>
              </a:ext>
            </a:extLst>
          </p:cNvPr>
          <p:cNvSpPr/>
          <p:nvPr/>
        </p:nvSpPr>
        <p:spPr>
          <a:xfrm rot="13343059">
            <a:off x="5944512" y="4511067"/>
            <a:ext cx="302976" cy="7190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5A2AC1-018E-2F93-B09E-1F7A38E809EE}"/>
              </a:ext>
            </a:extLst>
          </p:cNvPr>
          <p:cNvSpPr txBox="1"/>
          <p:nvPr/>
        </p:nvSpPr>
        <p:spPr>
          <a:xfrm>
            <a:off x="1220680" y="5331041"/>
            <a:ext cx="2546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Exchange </a:t>
            </a:r>
            <a:r>
              <a:rPr lang="fr-FR" dirty="0" err="1"/>
              <a:t>Shuffle</a:t>
            </a:r>
            <a:r>
              <a:rPr lang="fr-FR" dirty="0"/>
              <a:t> </a:t>
            </a:r>
            <a:r>
              <a:rPr lang="fr-FR" dirty="0" err="1"/>
              <a:t>Result</a:t>
            </a:r>
            <a:endParaRPr lang="fr-FR" dirty="0"/>
          </a:p>
          <a:p>
            <a:r>
              <a:rPr lang="fr-FR" dirty="0"/>
              <a:t>..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automatically</a:t>
            </a:r>
            <a:r>
              <a:rPr lang="fr-FR" dirty="0"/>
              <a:t> </a:t>
            </a:r>
            <a:r>
              <a:rPr lang="fr-FR" dirty="0" err="1"/>
              <a:t>cached</a:t>
            </a:r>
            <a:endParaRPr lang="fr-FR" dirty="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563175F4-A70B-16DD-26A6-CD82CC281E55}"/>
              </a:ext>
            </a:extLst>
          </p:cNvPr>
          <p:cNvSpPr/>
          <p:nvPr/>
        </p:nvSpPr>
        <p:spPr>
          <a:xfrm rot="5400000">
            <a:off x="9283721" y="3929610"/>
            <a:ext cx="302976" cy="7190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043783-8BEC-5963-DA97-FC5C91436E0B}"/>
              </a:ext>
            </a:extLst>
          </p:cNvPr>
          <p:cNvSpPr txBox="1"/>
          <p:nvPr/>
        </p:nvSpPr>
        <p:spPr>
          <a:xfrm>
            <a:off x="9492913" y="4440644"/>
            <a:ext cx="1788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 </a:t>
            </a:r>
            <a:r>
              <a:rPr lang="fr-FR" dirty="0" err="1"/>
              <a:t>shuffle</a:t>
            </a:r>
            <a:r>
              <a:rPr lang="fr-FR" dirty="0"/>
              <a:t> </a:t>
            </a:r>
            <a:r>
              <a:rPr lang="fr-FR" dirty="0" err="1"/>
              <a:t>result</a:t>
            </a:r>
            <a:r>
              <a:rPr lang="fr-FR" dirty="0"/>
              <a:t> </a:t>
            </a:r>
          </a:p>
          <a:p>
            <a:r>
              <a:rPr lang="fr-FR" dirty="0"/>
              <a:t>For last Stage</a:t>
            </a:r>
          </a:p>
          <a:p>
            <a:r>
              <a:rPr lang="fr-FR" dirty="0"/>
              <a:t>… </a:t>
            </a:r>
            <a:r>
              <a:rPr lang="fr-FR" dirty="0" err="1"/>
              <a:t>so</a:t>
            </a:r>
            <a:r>
              <a:rPr lang="fr-FR" dirty="0"/>
              <a:t> NOT </a:t>
            </a:r>
            <a:r>
              <a:rPr lang="fr-FR" dirty="0" err="1"/>
              <a:t>cached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74978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03A70-C062-F5AA-6C0C-128521158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12: mix cascade of Narrow and Wide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A464FA-B2D7-C0BD-EBAE-A366BA1877F2}"/>
              </a:ext>
            </a:extLst>
          </p:cNvPr>
          <p:cNvSpPr txBox="1"/>
          <p:nvPr/>
        </p:nvSpPr>
        <p:spPr>
          <a:xfrm>
            <a:off x="1064815" y="1930893"/>
            <a:ext cx="942918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Example</a:t>
            </a:r>
          </a:p>
          <a:p>
            <a:endParaRPr lang="fr-FR" dirty="0"/>
          </a:p>
          <a:p>
            <a:pPr algn="l"/>
            <a:r>
              <a:rPr lang="en-US" sz="1800" dirty="0" err="1">
                <a:latin typeface="Consolas" panose="020B0609020204030204" pitchFamily="49" charset="0"/>
              </a:rPr>
              <a:t>spark.sql</a:t>
            </a:r>
            <a:r>
              <a:rPr lang="en-US" sz="1800" dirty="0">
                <a:latin typeface="Consolas" panose="020B0609020204030204" pitchFamily="49" charset="0"/>
              </a:rPr>
              <a:t>("select * from address3")</a:t>
            </a:r>
          </a:p>
          <a:p>
            <a:pPr algn="l"/>
            <a:r>
              <a:rPr lang="fr-FR" sz="1800" dirty="0">
                <a:latin typeface="Consolas" panose="020B0609020204030204" pitchFamily="49" charset="0"/>
              </a:rPr>
              <a:t>.</a:t>
            </a:r>
            <a:r>
              <a:rPr lang="fr-FR" sz="1800" dirty="0" err="1">
                <a:latin typeface="Consolas" panose="020B0609020204030204" pitchFamily="49" charset="0"/>
              </a:rPr>
              <a:t>repartition</a:t>
            </a:r>
            <a:r>
              <a:rPr lang="fr-FR" sz="1800" dirty="0">
                <a:latin typeface="Consolas" panose="020B0609020204030204" pitchFamily="49" charset="0"/>
              </a:rPr>
              <a:t>(1).</a:t>
            </a:r>
            <a:r>
              <a:rPr lang="fr-FR" sz="1800" dirty="0" err="1">
                <a:latin typeface="Consolas" panose="020B0609020204030204" pitchFamily="49" charset="0"/>
              </a:rPr>
              <a:t>sample</a:t>
            </a:r>
            <a:r>
              <a:rPr lang="fr-FR" sz="1800" dirty="0">
                <a:latin typeface="Consolas" panose="020B0609020204030204" pitchFamily="49" charset="0"/>
              </a:rPr>
              <a:t>(0.9)</a:t>
            </a:r>
            <a:br>
              <a:rPr lang="fr-FR" sz="1800" dirty="0">
                <a:latin typeface="Consolas" panose="020B0609020204030204" pitchFamily="49" charset="0"/>
              </a:rPr>
            </a:br>
            <a:r>
              <a:rPr lang="fr-FR" sz="1800" dirty="0">
                <a:latin typeface="Consolas" panose="020B0609020204030204" pitchFamily="49" charset="0"/>
              </a:rPr>
              <a:t>.</a:t>
            </a:r>
            <a:r>
              <a:rPr lang="fr-FR" sz="1800" dirty="0" err="1">
                <a:latin typeface="Consolas" panose="020B0609020204030204" pitchFamily="49" charset="0"/>
              </a:rPr>
              <a:t>repartition</a:t>
            </a:r>
            <a:r>
              <a:rPr lang="fr-FR" sz="1800" dirty="0">
                <a:latin typeface="Consolas" panose="020B0609020204030204" pitchFamily="49" charset="0"/>
              </a:rPr>
              <a:t>(2).</a:t>
            </a:r>
            <a:r>
              <a:rPr lang="fr-FR" sz="1800" dirty="0" err="1">
                <a:latin typeface="Consolas" panose="020B0609020204030204" pitchFamily="49" charset="0"/>
              </a:rPr>
              <a:t>sample</a:t>
            </a:r>
            <a:r>
              <a:rPr lang="fr-FR" sz="1800" dirty="0">
                <a:latin typeface="Consolas" panose="020B0609020204030204" pitchFamily="49" charset="0"/>
              </a:rPr>
              <a:t>(0.8).</a:t>
            </a:r>
            <a:r>
              <a:rPr lang="fr-FR" sz="1800" dirty="0" err="1">
                <a:latin typeface="Consolas" panose="020B0609020204030204" pitchFamily="49" charset="0"/>
              </a:rPr>
              <a:t>filter</a:t>
            </a:r>
            <a:r>
              <a:rPr lang="fr-FR" sz="1800" dirty="0">
                <a:latin typeface="Consolas" panose="020B0609020204030204" pitchFamily="49" charset="0"/>
              </a:rPr>
              <a:t>("</a:t>
            </a:r>
            <a:r>
              <a:rPr lang="fr-FR" sz="1800" dirty="0" err="1">
                <a:latin typeface="Consolas" panose="020B0609020204030204" pitchFamily="49" charset="0"/>
              </a:rPr>
              <a:t>commune_nom</a:t>
            </a:r>
            <a:r>
              <a:rPr lang="fr-FR" sz="1800" dirty="0">
                <a:latin typeface="Consolas" panose="020B0609020204030204" pitchFamily="49" charset="0"/>
              </a:rPr>
              <a:t> like '%a%'")</a:t>
            </a:r>
          </a:p>
          <a:p>
            <a:pPr algn="l"/>
            <a:r>
              <a:rPr lang="fr-FR" sz="1800" dirty="0">
                <a:latin typeface="Consolas" panose="020B0609020204030204" pitchFamily="49" charset="0"/>
              </a:rPr>
              <a:t>.</a:t>
            </a:r>
            <a:r>
              <a:rPr lang="fr-FR" sz="1800" dirty="0" err="1">
                <a:latin typeface="Consolas" panose="020B0609020204030204" pitchFamily="49" charset="0"/>
              </a:rPr>
              <a:t>repartition</a:t>
            </a:r>
            <a:r>
              <a:rPr lang="fr-FR" sz="1800" dirty="0">
                <a:latin typeface="Consolas" panose="020B0609020204030204" pitchFamily="49" charset="0"/>
              </a:rPr>
              <a:t>(3).</a:t>
            </a:r>
            <a:r>
              <a:rPr lang="fr-FR" sz="1800" dirty="0" err="1">
                <a:latin typeface="Consolas" panose="020B0609020204030204" pitchFamily="49" charset="0"/>
              </a:rPr>
              <a:t>sample</a:t>
            </a:r>
            <a:r>
              <a:rPr lang="fr-FR" sz="1800" dirty="0">
                <a:latin typeface="Consolas" panose="020B0609020204030204" pitchFamily="49" charset="0"/>
              </a:rPr>
              <a:t>(0.7).</a:t>
            </a:r>
            <a:r>
              <a:rPr lang="fr-FR" sz="1800" dirty="0" err="1">
                <a:latin typeface="Consolas" panose="020B0609020204030204" pitchFamily="49" charset="0"/>
              </a:rPr>
              <a:t>filter</a:t>
            </a:r>
            <a:r>
              <a:rPr lang="fr-FR" sz="1800" dirty="0">
                <a:latin typeface="Consolas" panose="020B0609020204030204" pitchFamily="49" charset="0"/>
              </a:rPr>
              <a:t>("</a:t>
            </a:r>
            <a:r>
              <a:rPr lang="fr-FR" sz="1800" dirty="0" err="1">
                <a:latin typeface="Consolas" panose="020B0609020204030204" pitchFamily="49" charset="0"/>
              </a:rPr>
              <a:t>commune_nom</a:t>
            </a:r>
            <a:r>
              <a:rPr lang="fr-FR" sz="1800" dirty="0">
                <a:latin typeface="Consolas" panose="020B0609020204030204" pitchFamily="49" charset="0"/>
              </a:rPr>
              <a:t> like '%t%'").</a:t>
            </a:r>
            <a:r>
              <a:rPr lang="fr-FR" sz="1800" dirty="0" err="1">
                <a:latin typeface="Consolas" panose="020B0609020204030204" pitchFamily="49" charset="0"/>
              </a:rPr>
              <a:t>sample</a:t>
            </a:r>
            <a:r>
              <a:rPr lang="fr-FR" sz="1800" dirty="0">
                <a:latin typeface="Consolas" panose="020B0609020204030204" pitchFamily="49" charset="0"/>
              </a:rPr>
              <a:t>(0.6)</a:t>
            </a:r>
          </a:p>
          <a:p>
            <a:pPr algn="l"/>
            <a:r>
              <a:rPr lang="fr-FR" sz="1800" dirty="0">
                <a:latin typeface="Consolas" panose="020B0609020204030204" pitchFamily="49" charset="0"/>
              </a:rPr>
              <a:t>.count</a:t>
            </a:r>
          </a:p>
          <a:p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38F836-D6EF-4938-3FF5-77D4BE3E3101}"/>
              </a:ext>
            </a:extLst>
          </p:cNvPr>
          <p:cNvSpPr txBox="1"/>
          <p:nvPr/>
        </p:nvSpPr>
        <p:spPr>
          <a:xfrm>
            <a:off x="757063" y="4513786"/>
            <a:ext cx="101751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a/ </a:t>
            </a:r>
            <a:r>
              <a:rPr lang="fr-FR" sz="2400" dirty="0" err="1"/>
              <a:t>Explain</a:t>
            </a:r>
            <a:r>
              <a:rPr lang="fr-FR" sz="2400" dirty="0"/>
              <a:t> how </a:t>
            </a:r>
            <a:r>
              <a:rPr lang="fr-FR" sz="2400" dirty="0" err="1"/>
              <a:t>many</a:t>
            </a:r>
            <a:r>
              <a:rPr lang="fr-FR" sz="2400" dirty="0"/>
              <a:t> </a:t>
            </a:r>
            <a:r>
              <a:rPr lang="fr-FR" sz="2400" dirty="0" err="1"/>
              <a:t>Shuffles</a:t>
            </a:r>
            <a:r>
              <a:rPr lang="fr-FR" sz="2400" dirty="0"/>
              <a:t> </a:t>
            </a:r>
            <a:r>
              <a:rPr lang="fr-FR" sz="2400" dirty="0" err="1"/>
              <a:t>you</a:t>
            </a:r>
            <a:r>
              <a:rPr lang="fr-FR" sz="2400" dirty="0"/>
              <a:t> </a:t>
            </a:r>
            <a:r>
              <a:rPr lang="fr-FR" sz="2400" dirty="0" err="1"/>
              <a:t>expect</a:t>
            </a:r>
            <a:r>
              <a:rPr lang="fr-FR" sz="2400" dirty="0"/>
              <a:t> </a:t>
            </a:r>
          </a:p>
          <a:p>
            <a:r>
              <a:rPr lang="fr-FR" sz="2400" dirty="0"/>
              <a:t>b/ How </a:t>
            </a:r>
            <a:r>
              <a:rPr lang="fr-FR" sz="2400" dirty="0" err="1"/>
              <a:t>many</a:t>
            </a:r>
            <a:r>
              <a:rPr lang="fr-FR" sz="2400" dirty="0"/>
              <a:t> instructions </a:t>
            </a:r>
            <a:r>
              <a:rPr lang="fr-FR" sz="2400" dirty="0" err="1"/>
              <a:t>you</a:t>
            </a:r>
            <a:r>
              <a:rPr lang="fr-FR" sz="2400" dirty="0"/>
              <a:t> </a:t>
            </a:r>
            <a:r>
              <a:rPr lang="fr-FR" sz="2400" dirty="0" err="1"/>
              <a:t>expect</a:t>
            </a:r>
            <a:r>
              <a:rPr lang="fr-FR" sz="2400" dirty="0"/>
              <a:t> in </a:t>
            </a:r>
            <a:r>
              <a:rPr lang="fr-FR" sz="2400" dirty="0" err="1"/>
              <a:t>each</a:t>
            </a:r>
            <a:r>
              <a:rPr lang="fr-FR" sz="2400" dirty="0"/>
              <a:t> </a:t>
            </a:r>
            <a:br>
              <a:rPr lang="fr-FR" sz="2400" dirty="0"/>
            </a:br>
            <a:r>
              <a:rPr lang="fr-FR" sz="2400" dirty="0"/>
              <a:t>          </a:t>
            </a:r>
            <a:r>
              <a:rPr lang="fr-FR" sz="2400" dirty="0" err="1"/>
              <a:t>WholeStageCodegen</a:t>
            </a:r>
            <a:r>
              <a:rPr lang="fr-FR" sz="2400" dirty="0"/>
              <a:t> (1), </a:t>
            </a:r>
            <a:r>
              <a:rPr lang="fr-FR" sz="2400" dirty="0" err="1"/>
              <a:t>WholeStageCodegen</a:t>
            </a:r>
            <a:r>
              <a:rPr lang="fr-FR" sz="2400" dirty="0"/>
              <a:t> (2), </a:t>
            </a:r>
            <a:r>
              <a:rPr lang="fr-FR" sz="2400" dirty="0" err="1"/>
              <a:t>WholeStageCodegen</a:t>
            </a:r>
            <a:r>
              <a:rPr lang="fr-FR" sz="2400" dirty="0"/>
              <a:t> (3)</a:t>
            </a:r>
          </a:p>
        </p:txBody>
      </p:sp>
    </p:spTree>
    <p:extLst>
      <p:ext uri="{BB962C8B-B14F-4D97-AF65-F5344CB8AC3E}">
        <p14:creationId xmlns:p14="http://schemas.microsoft.com/office/powerpoint/2010/main" val="28187336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" name="Object 61">
            <a:extLst>
              <a:ext uri="{FF2B5EF4-FFF2-40B4-BE49-F238E27FC236}">
                <a16:creationId xmlns:a16="http://schemas.microsoft.com/office/drawing/2014/main" id="{9FEAB7B9-2243-52DF-AF6E-46B64147E0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4698013"/>
              </p:ext>
            </p:extLst>
          </p:nvPr>
        </p:nvGraphicFramePr>
        <p:xfrm>
          <a:off x="8588067" y="2647119"/>
          <a:ext cx="1238250" cy="268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238400" imgH="2689920" progId="PBrush">
                  <p:embed/>
                </p:oleObj>
              </mc:Choice>
              <mc:Fallback>
                <p:oleObj name="Bitmap Image" r:id="rId2" imgW="1238400" imgH="26899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588067" y="2647119"/>
                        <a:ext cx="1238250" cy="2689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5D1848AE-9629-46A2-4592-BF801A386E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5517675"/>
              </p:ext>
            </p:extLst>
          </p:nvPr>
        </p:nvGraphicFramePr>
        <p:xfrm>
          <a:off x="6671083" y="1878582"/>
          <a:ext cx="1227137" cy="149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937440" imgH="1143000" progId="PBrush">
                  <p:embed/>
                </p:oleObj>
              </mc:Choice>
              <mc:Fallback>
                <p:oleObj name="Bitmap Image" r:id="rId4" imgW="937440" imgH="11430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71083" y="1878582"/>
                        <a:ext cx="1227137" cy="1494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F13E010-000B-10F9-92CF-902A34DB1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263"/>
            <a:ext cx="10515600" cy="930698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657FB4-5491-2264-4D28-E2AF034DF3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6815" y="1860439"/>
            <a:ext cx="1741321" cy="48962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7EF9E3-FA1E-6AFC-76B5-5A000ACDC540}"/>
              </a:ext>
            </a:extLst>
          </p:cNvPr>
          <p:cNvSpPr txBox="1"/>
          <p:nvPr/>
        </p:nvSpPr>
        <p:spPr>
          <a:xfrm>
            <a:off x="53864" y="2228638"/>
            <a:ext cx="1000601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latin typeface="Consolas" panose="020B0609020204030204" pitchFamily="49" charset="0"/>
              </a:rPr>
              <a:t>spark.sql</a:t>
            </a:r>
            <a:r>
              <a:rPr lang="en-US" sz="1800" dirty="0">
                <a:latin typeface="Consolas" panose="020B0609020204030204" pitchFamily="49" charset="0"/>
              </a:rPr>
              <a:t>("select * from address3")</a:t>
            </a:r>
          </a:p>
          <a:p>
            <a:pPr algn="l"/>
            <a:br>
              <a:rPr lang="fr-FR" sz="1800" dirty="0">
                <a:latin typeface="Consolas" panose="020B0609020204030204" pitchFamily="49" charset="0"/>
              </a:rPr>
            </a:br>
            <a:r>
              <a:rPr lang="fr-FR" sz="1800" dirty="0">
                <a:latin typeface="Consolas" panose="020B0609020204030204" pitchFamily="49" charset="0"/>
              </a:rPr>
              <a:t>.</a:t>
            </a:r>
            <a:r>
              <a:rPr lang="fr-FR" sz="1800" dirty="0" err="1">
                <a:latin typeface="Consolas" panose="020B0609020204030204" pitchFamily="49" charset="0"/>
              </a:rPr>
              <a:t>repartition</a:t>
            </a:r>
            <a:r>
              <a:rPr lang="fr-FR" sz="1800" dirty="0">
                <a:latin typeface="Consolas" panose="020B0609020204030204" pitchFamily="49" charset="0"/>
              </a:rPr>
              <a:t>(1) // </a:t>
            </a:r>
            <a:r>
              <a:rPr lang="fr-FR" sz="1800" dirty="0" err="1">
                <a:latin typeface="Consolas" panose="020B0609020204030204" pitchFamily="49" charset="0"/>
              </a:rPr>
              <a:t>wide</a:t>
            </a:r>
            <a:endParaRPr lang="fr-FR" sz="1800" dirty="0">
              <a:latin typeface="Consolas" panose="020B0609020204030204" pitchFamily="49" charset="0"/>
            </a:endParaRPr>
          </a:p>
          <a:p>
            <a:pPr algn="l"/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sz="1800" dirty="0">
                <a:latin typeface="Consolas" panose="020B0609020204030204" pitchFamily="49" charset="0"/>
              </a:rPr>
              <a:t>.</a:t>
            </a:r>
            <a:r>
              <a:rPr lang="fr-FR" sz="1800" dirty="0" err="1">
                <a:latin typeface="Consolas" panose="020B0609020204030204" pitchFamily="49" charset="0"/>
              </a:rPr>
              <a:t>sample</a:t>
            </a:r>
            <a:r>
              <a:rPr lang="fr-FR" sz="1800" dirty="0">
                <a:latin typeface="Consolas" panose="020B0609020204030204" pitchFamily="49" charset="0"/>
              </a:rPr>
              <a:t>(0.9)</a:t>
            </a:r>
            <a:br>
              <a:rPr lang="fr-FR" sz="1800" dirty="0">
                <a:latin typeface="Consolas" panose="020B0609020204030204" pitchFamily="49" charset="0"/>
              </a:rPr>
            </a:br>
            <a:br>
              <a:rPr lang="fr-FR" sz="1800" dirty="0">
                <a:latin typeface="Consolas" panose="020B0609020204030204" pitchFamily="49" charset="0"/>
              </a:rPr>
            </a:br>
            <a:r>
              <a:rPr lang="fr-FR" sz="1800" dirty="0">
                <a:latin typeface="Consolas" panose="020B0609020204030204" pitchFamily="49" charset="0"/>
              </a:rPr>
              <a:t>.</a:t>
            </a:r>
            <a:r>
              <a:rPr lang="fr-FR" sz="1800" dirty="0" err="1">
                <a:latin typeface="Consolas" panose="020B0609020204030204" pitchFamily="49" charset="0"/>
              </a:rPr>
              <a:t>repartition</a:t>
            </a:r>
            <a:r>
              <a:rPr lang="fr-FR" sz="1800" dirty="0">
                <a:latin typeface="Consolas" panose="020B0609020204030204" pitchFamily="49" charset="0"/>
              </a:rPr>
              <a:t>(2) // </a:t>
            </a:r>
            <a:r>
              <a:rPr lang="fr-FR" sz="1800" dirty="0" err="1">
                <a:latin typeface="Consolas" panose="020B0609020204030204" pitchFamily="49" charset="0"/>
              </a:rPr>
              <a:t>wide</a:t>
            </a:r>
            <a:endParaRPr lang="fr-FR" sz="1800" dirty="0">
              <a:latin typeface="Consolas" panose="020B0609020204030204" pitchFamily="49" charset="0"/>
            </a:endParaRPr>
          </a:p>
          <a:p>
            <a:pPr algn="l"/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sz="1800" dirty="0">
                <a:latin typeface="Consolas" panose="020B0609020204030204" pitchFamily="49" charset="0"/>
              </a:rPr>
              <a:t>.</a:t>
            </a:r>
            <a:r>
              <a:rPr lang="fr-FR" sz="1800" dirty="0" err="1">
                <a:latin typeface="Consolas" panose="020B0609020204030204" pitchFamily="49" charset="0"/>
              </a:rPr>
              <a:t>sample</a:t>
            </a:r>
            <a:r>
              <a:rPr lang="fr-FR" sz="1800" dirty="0">
                <a:latin typeface="Consolas" panose="020B0609020204030204" pitchFamily="49" charset="0"/>
              </a:rPr>
              <a:t>(0.8)</a:t>
            </a:r>
          </a:p>
          <a:p>
            <a:pPr algn="l"/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sz="1800" dirty="0">
                <a:latin typeface="Consolas" panose="020B0609020204030204" pitchFamily="49" charset="0"/>
              </a:rPr>
              <a:t>.</a:t>
            </a:r>
            <a:r>
              <a:rPr lang="fr-FR" sz="1800" dirty="0" err="1">
                <a:latin typeface="Consolas" panose="020B0609020204030204" pitchFamily="49" charset="0"/>
              </a:rPr>
              <a:t>filter</a:t>
            </a:r>
            <a:r>
              <a:rPr lang="fr-FR" sz="1800" dirty="0">
                <a:latin typeface="Consolas" panose="020B0609020204030204" pitchFamily="49" charset="0"/>
              </a:rPr>
              <a:t>("</a:t>
            </a:r>
            <a:r>
              <a:rPr lang="fr-FR" sz="1800" dirty="0" err="1">
                <a:latin typeface="Consolas" panose="020B0609020204030204" pitchFamily="49" charset="0"/>
              </a:rPr>
              <a:t>commune_nom</a:t>
            </a:r>
            <a:r>
              <a:rPr lang="fr-FR" sz="1800" dirty="0">
                <a:latin typeface="Consolas" panose="020B0609020204030204" pitchFamily="49" charset="0"/>
              </a:rPr>
              <a:t> like '%a%’ »)</a:t>
            </a:r>
          </a:p>
          <a:p>
            <a:pPr algn="l"/>
            <a:br>
              <a:rPr lang="fr-FR" sz="1800" dirty="0">
                <a:latin typeface="Consolas" panose="020B0609020204030204" pitchFamily="49" charset="0"/>
              </a:rPr>
            </a:br>
            <a:r>
              <a:rPr lang="fr-FR" sz="1800" dirty="0">
                <a:latin typeface="Consolas" panose="020B0609020204030204" pitchFamily="49" charset="0"/>
              </a:rPr>
              <a:t>.</a:t>
            </a:r>
            <a:r>
              <a:rPr lang="fr-FR" sz="1800" dirty="0" err="1">
                <a:latin typeface="Consolas" panose="020B0609020204030204" pitchFamily="49" charset="0"/>
              </a:rPr>
              <a:t>repartition</a:t>
            </a:r>
            <a:r>
              <a:rPr lang="fr-FR" sz="1800" dirty="0">
                <a:latin typeface="Consolas" panose="020B0609020204030204" pitchFamily="49" charset="0"/>
              </a:rPr>
              <a:t>(3) // </a:t>
            </a:r>
            <a:r>
              <a:rPr lang="fr-FR" sz="1800" dirty="0" err="1">
                <a:latin typeface="Consolas" panose="020B0609020204030204" pitchFamily="49" charset="0"/>
              </a:rPr>
              <a:t>wide</a:t>
            </a:r>
            <a:endParaRPr lang="fr-FR" sz="1800" dirty="0">
              <a:latin typeface="Consolas" panose="020B0609020204030204" pitchFamily="49" charset="0"/>
            </a:endParaRPr>
          </a:p>
          <a:p>
            <a:pPr algn="l"/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sz="1800" dirty="0">
                <a:latin typeface="Consolas" panose="020B0609020204030204" pitchFamily="49" charset="0"/>
              </a:rPr>
              <a:t>.</a:t>
            </a:r>
            <a:r>
              <a:rPr lang="fr-FR" sz="1800" dirty="0" err="1">
                <a:latin typeface="Consolas" panose="020B0609020204030204" pitchFamily="49" charset="0"/>
              </a:rPr>
              <a:t>sample</a:t>
            </a:r>
            <a:r>
              <a:rPr lang="fr-FR" sz="1800" dirty="0">
                <a:latin typeface="Consolas" panose="020B0609020204030204" pitchFamily="49" charset="0"/>
              </a:rPr>
              <a:t>(0.7)</a:t>
            </a:r>
          </a:p>
          <a:p>
            <a:pPr algn="l"/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sz="1800" dirty="0">
                <a:latin typeface="Consolas" panose="020B0609020204030204" pitchFamily="49" charset="0"/>
              </a:rPr>
              <a:t>.</a:t>
            </a:r>
            <a:r>
              <a:rPr lang="fr-FR" sz="1800" dirty="0" err="1">
                <a:latin typeface="Consolas" panose="020B0609020204030204" pitchFamily="49" charset="0"/>
              </a:rPr>
              <a:t>filter</a:t>
            </a:r>
            <a:r>
              <a:rPr lang="fr-FR" sz="1800" dirty="0">
                <a:latin typeface="Consolas" panose="020B0609020204030204" pitchFamily="49" charset="0"/>
              </a:rPr>
              <a:t>("</a:t>
            </a:r>
            <a:r>
              <a:rPr lang="fr-FR" sz="1800" dirty="0" err="1">
                <a:latin typeface="Consolas" panose="020B0609020204030204" pitchFamily="49" charset="0"/>
              </a:rPr>
              <a:t>commune_nom</a:t>
            </a:r>
            <a:r>
              <a:rPr lang="fr-FR" sz="1800" dirty="0">
                <a:latin typeface="Consolas" panose="020B0609020204030204" pitchFamily="49" charset="0"/>
              </a:rPr>
              <a:t> like '%t%’ »)</a:t>
            </a:r>
          </a:p>
          <a:p>
            <a:pPr algn="l"/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sz="1800" dirty="0">
                <a:latin typeface="Consolas" panose="020B0609020204030204" pitchFamily="49" charset="0"/>
              </a:rPr>
              <a:t>.</a:t>
            </a:r>
            <a:r>
              <a:rPr lang="fr-FR" sz="1800" dirty="0" err="1">
                <a:latin typeface="Consolas" panose="020B0609020204030204" pitchFamily="49" charset="0"/>
              </a:rPr>
              <a:t>sample</a:t>
            </a:r>
            <a:r>
              <a:rPr lang="fr-FR" sz="1800" dirty="0">
                <a:latin typeface="Consolas" panose="020B0609020204030204" pitchFamily="49" charset="0"/>
              </a:rPr>
              <a:t>(0.6)</a:t>
            </a:r>
          </a:p>
          <a:p>
            <a:pPr algn="l"/>
            <a:endParaRPr lang="fr-FR" sz="1800" dirty="0">
              <a:latin typeface="Consolas" panose="020B0609020204030204" pitchFamily="49" charset="0"/>
            </a:endParaRPr>
          </a:p>
          <a:p>
            <a:pPr algn="l"/>
            <a:r>
              <a:rPr lang="fr-FR" sz="1800" dirty="0">
                <a:latin typeface="Consolas" panose="020B0609020204030204" pitchFamily="49" charset="0"/>
              </a:rPr>
              <a:t>.count</a:t>
            </a:r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942B3B-E55C-9C69-C5B0-ADD81AD1E5AB}"/>
              </a:ext>
            </a:extLst>
          </p:cNvPr>
          <p:cNvSpPr/>
          <p:nvPr/>
        </p:nvSpPr>
        <p:spPr>
          <a:xfrm>
            <a:off x="1028700" y="3117461"/>
            <a:ext cx="1704975" cy="2476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12576C-5E8E-B63D-C0DC-0EFFC45E71C9}"/>
              </a:ext>
            </a:extLst>
          </p:cNvPr>
          <p:cNvSpPr/>
          <p:nvPr/>
        </p:nvSpPr>
        <p:spPr>
          <a:xfrm>
            <a:off x="6905625" y="3009391"/>
            <a:ext cx="701676" cy="2433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B70A23-CC41-BF84-ECBB-2F650CBD0DBF}"/>
              </a:ext>
            </a:extLst>
          </p:cNvPr>
          <p:cNvCxnSpPr>
            <a:cxnSpLocks/>
          </p:cNvCxnSpPr>
          <p:nvPr/>
        </p:nvCxnSpPr>
        <p:spPr>
          <a:xfrm flipV="1">
            <a:off x="3276600" y="2538895"/>
            <a:ext cx="3284059" cy="322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09210D7-4343-78C0-5187-A72EAF109875}"/>
              </a:ext>
            </a:extLst>
          </p:cNvPr>
          <p:cNvCxnSpPr>
            <a:cxnSpLocks/>
          </p:cNvCxnSpPr>
          <p:nvPr/>
        </p:nvCxnSpPr>
        <p:spPr>
          <a:xfrm flipV="1">
            <a:off x="2733675" y="3055790"/>
            <a:ext cx="4171950" cy="1969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3EF3E98B-02E4-AA3C-E98F-4702B38B92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9192417"/>
              </p:ext>
            </p:extLst>
          </p:nvPr>
        </p:nvGraphicFramePr>
        <p:xfrm>
          <a:off x="5445440" y="1163344"/>
          <a:ext cx="1227137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1226880" imgH="1139040" progId="PBrush">
                  <p:embed/>
                </p:oleObj>
              </mc:Choice>
              <mc:Fallback>
                <p:oleObj name="Bitmap Image" r:id="rId7" imgW="1226880" imgH="11390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45440" y="1163344"/>
                        <a:ext cx="1227137" cy="1139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013E95-5817-7415-1966-999E16593F77}"/>
              </a:ext>
            </a:extLst>
          </p:cNvPr>
          <p:cNvCxnSpPr>
            <a:cxnSpLocks/>
          </p:cNvCxnSpPr>
          <p:nvPr/>
        </p:nvCxnSpPr>
        <p:spPr>
          <a:xfrm flipV="1">
            <a:off x="5491163" y="3548200"/>
            <a:ext cx="2851249" cy="121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E46A403-0ED4-F2CA-D55C-FAD30D3E11AC}"/>
              </a:ext>
            </a:extLst>
          </p:cNvPr>
          <p:cNvSpPr/>
          <p:nvPr/>
        </p:nvSpPr>
        <p:spPr>
          <a:xfrm>
            <a:off x="971550" y="3947047"/>
            <a:ext cx="1704975" cy="2476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780752C-0448-B7AA-69A5-18EDE1F787FF}"/>
              </a:ext>
            </a:extLst>
          </p:cNvPr>
          <p:cNvSpPr/>
          <p:nvPr/>
        </p:nvSpPr>
        <p:spPr>
          <a:xfrm>
            <a:off x="971549" y="4237779"/>
            <a:ext cx="4367214" cy="2476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32713B6-C80B-B9FC-BD87-908AFA0E2412}"/>
              </a:ext>
            </a:extLst>
          </p:cNvPr>
          <p:cNvSpPr/>
          <p:nvPr/>
        </p:nvSpPr>
        <p:spPr>
          <a:xfrm>
            <a:off x="971549" y="5055887"/>
            <a:ext cx="1704975" cy="2144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CDAEE04-A47F-27D1-2F8E-8EC8DCFFEDE9}"/>
              </a:ext>
            </a:extLst>
          </p:cNvPr>
          <p:cNvSpPr/>
          <p:nvPr/>
        </p:nvSpPr>
        <p:spPr>
          <a:xfrm>
            <a:off x="971548" y="5336344"/>
            <a:ext cx="4400552" cy="2144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0840A4C-7FD0-FFB7-06BB-F66F4EF20086}"/>
              </a:ext>
            </a:extLst>
          </p:cNvPr>
          <p:cNvSpPr/>
          <p:nvPr/>
        </p:nvSpPr>
        <p:spPr>
          <a:xfrm>
            <a:off x="971548" y="5608025"/>
            <a:ext cx="1704976" cy="2144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AAAD0B6-91FC-CBCC-788A-90976D0E42E1}"/>
              </a:ext>
            </a:extLst>
          </p:cNvPr>
          <p:cNvCxnSpPr>
            <a:cxnSpLocks/>
          </p:cNvCxnSpPr>
          <p:nvPr/>
        </p:nvCxnSpPr>
        <p:spPr>
          <a:xfrm>
            <a:off x="2733675" y="4060053"/>
            <a:ext cx="6029325" cy="2985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8FBA87B-A719-5DF8-7210-63F14421E2B6}"/>
              </a:ext>
            </a:extLst>
          </p:cNvPr>
          <p:cNvCxnSpPr>
            <a:cxnSpLocks/>
          </p:cNvCxnSpPr>
          <p:nvPr/>
        </p:nvCxnSpPr>
        <p:spPr>
          <a:xfrm>
            <a:off x="5395913" y="4355465"/>
            <a:ext cx="3367087" cy="5317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60AA2AF3-D8B0-2FB8-E700-9B825325C669}"/>
              </a:ext>
            </a:extLst>
          </p:cNvPr>
          <p:cNvSpPr/>
          <p:nvPr/>
        </p:nvSpPr>
        <p:spPr>
          <a:xfrm>
            <a:off x="8770560" y="4313941"/>
            <a:ext cx="725866" cy="2985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D3CF706-75B2-BBFC-4AE3-4D68EED807BF}"/>
              </a:ext>
            </a:extLst>
          </p:cNvPr>
          <p:cNvSpPr/>
          <p:nvPr/>
        </p:nvSpPr>
        <p:spPr>
          <a:xfrm>
            <a:off x="8784586" y="4757379"/>
            <a:ext cx="725866" cy="2985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EDBDCBA-1C56-676B-FA8D-7539CC9A2B20}"/>
              </a:ext>
            </a:extLst>
          </p:cNvPr>
          <p:cNvCxnSpPr>
            <a:cxnSpLocks/>
          </p:cNvCxnSpPr>
          <p:nvPr/>
        </p:nvCxnSpPr>
        <p:spPr>
          <a:xfrm flipV="1">
            <a:off x="2967038" y="4972264"/>
            <a:ext cx="3509962" cy="1821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D070592-57E0-31C8-AF05-8193D66D8472}"/>
              </a:ext>
            </a:extLst>
          </p:cNvPr>
          <p:cNvCxnSpPr>
            <a:cxnSpLocks/>
          </p:cNvCxnSpPr>
          <p:nvPr/>
        </p:nvCxnSpPr>
        <p:spPr>
          <a:xfrm flipV="1">
            <a:off x="5491163" y="5172172"/>
            <a:ext cx="1069496" cy="2698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36FB66A-D9CE-3A5E-EA39-2E245E24D87C}"/>
              </a:ext>
            </a:extLst>
          </p:cNvPr>
          <p:cNvCxnSpPr>
            <a:cxnSpLocks/>
          </p:cNvCxnSpPr>
          <p:nvPr/>
        </p:nvCxnSpPr>
        <p:spPr>
          <a:xfrm flipV="1">
            <a:off x="5491163" y="5306719"/>
            <a:ext cx="1069496" cy="4085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6B9E21EB-125D-E867-99BA-96A02BE54AF6}"/>
              </a:ext>
            </a:extLst>
          </p:cNvPr>
          <p:cNvSpPr/>
          <p:nvPr/>
        </p:nvSpPr>
        <p:spPr>
          <a:xfrm>
            <a:off x="10729997" y="3446725"/>
            <a:ext cx="725866" cy="2985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DFDAFFC-56CB-87F5-302F-40BC12AF094D}"/>
              </a:ext>
            </a:extLst>
          </p:cNvPr>
          <p:cNvSpPr/>
          <p:nvPr/>
        </p:nvSpPr>
        <p:spPr>
          <a:xfrm>
            <a:off x="10749197" y="2606425"/>
            <a:ext cx="725866" cy="2985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168D3ED-EBD1-76F1-9330-3664F145E1AD}"/>
              </a:ext>
            </a:extLst>
          </p:cNvPr>
          <p:cNvSpPr/>
          <p:nvPr/>
        </p:nvSpPr>
        <p:spPr>
          <a:xfrm>
            <a:off x="10729997" y="2183939"/>
            <a:ext cx="725866" cy="2985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141D165-46F3-6A7E-011D-1B58B68555FB}"/>
              </a:ext>
            </a:extLst>
          </p:cNvPr>
          <p:cNvSpPr/>
          <p:nvPr/>
        </p:nvSpPr>
        <p:spPr>
          <a:xfrm>
            <a:off x="129324" y="2817676"/>
            <a:ext cx="3147276" cy="77191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73E7033-AB28-69F2-4543-09C5E54B2F97}"/>
              </a:ext>
            </a:extLst>
          </p:cNvPr>
          <p:cNvSpPr/>
          <p:nvPr/>
        </p:nvSpPr>
        <p:spPr>
          <a:xfrm>
            <a:off x="6586466" y="1877751"/>
            <a:ext cx="1310260" cy="1508907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B0283CE-2429-744A-0272-6CA86F5BE4C1}"/>
              </a:ext>
            </a:extLst>
          </p:cNvPr>
          <p:cNvSpPr/>
          <p:nvPr/>
        </p:nvSpPr>
        <p:spPr>
          <a:xfrm>
            <a:off x="8342412" y="2647119"/>
            <a:ext cx="1561614" cy="265960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BDB566C-1631-87D2-2F81-7ED0E0C73E29}"/>
              </a:ext>
            </a:extLst>
          </p:cNvPr>
          <p:cNvSpPr/>
          <p:nvPr/>
        </p:nvSpPr>
        <p:spPr>
          <a:xfrm>
            <a:off x="129324" y="3662749"/>
            <a:ext cx="5361839" cy="99183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7AF73E7-E6FB-0955-67DD-1A1D97B84CE2}"/>
              </a:ext>
            </a:extLst>
          </p:cNvPr>
          <p:cNvSpPr/>
          <p:nvPr/>
        </p:nvSpPr>
        <p:spPr>
          <a:xfrm>
            <a:off x="117650" y="4728242"/>
            <a:ext cx="5373513" cy="1224257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9A915EA-536C-1D7B-8300-B80D1299089C}"/>
              </a:ext>
            </a:extLst>
          </p:cNvPr>
          <p:cNvSpPr/>
          <p:nvPr/>
        </p:nvSpPr>
        <p:spPr>
          <a:xfrm>
            <a:off x="117650" y="6054121"/>
            <a:ext cx="1611138" cy="42768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88025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F5FF4-4B84-6C41-7E5F-7FF43A304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919"/>
            <a:ext cx="10515600" cy="833360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BF8C7F-FD5B-84A8-780A-235A3E225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632" y="1470903"/>
            <a:ext cx="8325571" cy="421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936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A0102-12DB-DD87-63A8-A597D6837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2105"/>
          </a:xfrm>
        </p:spPr>
        <p:txBody>
          <a:bodyPr/>
          <a:lstStyle/>
          <a:p>
            <a:pPr algn="ctr"/>
            <a:r>
              <a:rPr lang="fr-FR" dirty="0"/>
              <a:t>Objectives of Hands-On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45574-F8C6-508F-AF8A-A8CDA7DAD631}"/>
              </a:ext>
            </a:extLst>
          </p:cNvPr>
          <p:cNvSpPr txBox="1"/>
          <p:nvPr/>
        </p:nvSpPr>
        <p:spPr>
          <a:xfrm>
            <a:off x="3629918" y="1536174"/>
            <a:ext cx="7970644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1/ </a:t>
            </a:r>
            <a:r>
              <a:rPr lang="fr-FR" sz="2400" dirty="0" err="1"/>
              <a:t>Execution</a:t>
            </a:r>
            <a:r>
              <a:rPr lang="fr-FR" sz="2400" dirty="0"/>
              <a:t> Plan, SQL </a:t>
            </a:r>
            <a:r>
              <a:rPr lang="fr-FR" sz="2400" dirty="0" err="1"/>
              <a:t>Explain</a:t>
            </a:r>
            <a:r>
              <a:rPr lang="fr-FR" sz="2400" dirty="0"/>
              <a:t> / </a:t>
            </a:r>
            <a:r>
              <a:rPr lang="fr-FR" sz="2400" dirty="0" err="1"/>
              <a:t>dataset.explain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2/ Spark UI, DAG, Narrow/Wide Transformations</a:t>
            </a:r>
          </a:p>
          <a:p>
            <a:endParaRPr lang="fr-FR" sz="2400" dirty="0"/>
          </a:p>
          <a:p>
            <a:r>
              <a:rPr lang="fr-FR" sz="2400" dirty="0"/>
              <a:t>3/ RDD cache / checkpoint</a:t>
            </a:r>
          </a:p>
          <a:p>
            <a:endParaRPr lang="fr-FR" sz="2400" dirty="0"/>
          </a:p>
          <a:p>
            <a:r>
              <a:rPr lang="fr-FR" sz="2400" dirty="0"/>
              <a:t>4/ Partition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Columns</a:t>
            </a:r>
            <a:r>
              <a:rPr lang="fr-FR" sz="2400" dirty="0"/>
              <a:t>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Predicate</a:t>
            </a:r>
            <a:r>
              <a:rPr lang="fr-FR" sz="2400" dirty="0"/>
              <a:t>-Push-Down</a:t>
            </a:r>
            <a:br>
              <a:rPr lang="fr-FR" sz="2400" dirty="0"/>
            </a:br>
            <a:endParaRPr lang="fr-FR" sz="2400" dirty="0"/>
          </a:p>
          <a:p>
            <a:r>
              <a:rPr lang="fr-FR" sz="2400" dirty="0"/>
              <a:t>5/ Parquet </a:t>
            </a:r>
            <a:r>
              <a:rPr lang="fr-FR" sz="2400" dirty="0" err="1"/>
              <a:t>Optims</a:t>
            </a:r>
            <a:r>
              <a:rPr lang="fr-FR" sz="2400" dirty="0"/>
              <a:t> ( Sort, Stats, </a:t>
            </a:r>
            <a:r>
              <a:rPr lang="fr-FR" sz="2400" dirty="0" err="1"/>
              <a:t>Dictionary</a:t>
            </a:r>
            <a:r>
              <a:rPr lang="fr-FR" sz="2400" dirty="0"/>
              <a:t>, Bloom, </a:t>
            </a:r>
            <a:r>
              <a:rPr lang="fr-FR" sz="2400" dirty="0" err="1"/>
              <a:t>BlockSize</a:t>
            </a:r>
            <a:r>
              <a:rPr lang="fr-FR" sz="2400" dirty="0"/>
              <a:t>)</a:t>
            </a:r>
          </a:p>
          <a:p>
            <a:endParaRPr lang="fr-FR" sz="2400" dirty="0"/>
          </a:p>
          <a:p>
            <a:r>
              <a:rPr lang="fr-FR" sz="2400" dirty="0"/>
              <a:t>6/ perfs: </a:t>
            </a:r>
            <a:r>
              <a:rPr lang="fr-FR" sz="2400" dirty="0" err="1"/>
              <a:t>SpillToDisk</a:t>
            </a:r>
            <a:r>
              <a:rPr lang="fr-FR" sz="2400" dirty="0"/>
              <a:t>, </a:t>
            </a:r>
            <a:r>
              <a:rPr lang="fr-FR" sz="2400" dirty="0" err="1"/>
              <a:t>JOINs</a:t>
            </a:r>
            <a:r>
              <a:rPr lang="fr-FR" sz="2400" dirty="0"/>
              <a:t>, </a:t>
            </a:r>
            <a:r>
              <a:rPr lang="fr-FR" sz="2400" dirty="0" err="1"/>
              <a:t>hint</a:t>
            </a:r>
            <a:endParaRPr lang="fr-FR" sz="2400" dirty="0"/>
          </a:p>
        </p:txBody>
      </p:sp>
      <p:pic>
        <p:nvPicPr>
          <p:cNvPr id="6" name="Picture 2" descr="Image result for checkmark icon">
            <a:extLst>
              <a:ext uri="{FF2B5EF4-FFF2-40B4-BE49-F238E27FC236}">
                <a16:creationId xmlns:a16="http://schemas.microsoft.com/office/drawing/2014/main" id="{12D5EF85-B94A-41C4-51AD-94A553147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62" y="1387079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4A398D9-CBA2-1A2B-CBED-9595E2EE4FDC}"/>
              </a:ext>
            </a:extLst>
          </p:cNvPr>
          <p:cNvSpPr/>
          <p:nvPr/>
        </p:nvSpPr>
        <p:spPr>
          <a:xfrm>
            <a:off x="2007702" y="3006590"/>
            <a:ext cx="1407621" cy="4765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2" descr="Image result for checkmark icon">
            <a:extLst>
              <a:ext uri="{FF2B5EF4-FFF2-40B4-BE49-F238E27FC236}">
                <a16:creationId xmlns:a16="http://schemas.microsoft.com/office/drawing/2014/main" id="{B7BF9AB6-240B-F6FC-9FC5-33B8FB3DE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61" y="2124140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6604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33996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13: </a:t>
            </a:r>
            <a:r>
              <a:rPr lang="fr-FR" dirty="0" err="1"/>
              <a:t>Several</a:t>
            </a:r>
            <a:r>
              <a:rPr lang="fr-FR" dirty="0"/>
              <a:t> Actions on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AFFEDE-AC39-5A10-1B37-CC08F54A5601}"/>
              </a:ext>
            </a:extLst>
          </p:cNvPr>
          <p:cNvSpPr txBox="1"/>
          <p:nvPr/>
        </p:nvSpPr>
        <p:spPr>
          <a:xfrm>
            <a:off x="2963292" y="1737434"/>
            <a:ext cx="686258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a/ </a:t>
            </a:r>
            <a:r>
              <a:rPr lang="fr-FR" sz="2400" dirty="0" err="1"/>
              <a:t>Execute</a:t>
            </a:r>
            <a:r>
              <a:rPr lang="fr-FR" sz="2400" dirty="0"/>
              <a:t> </a:t>
            </a:r>
            <a:r>
              <a:rPr lang="fr-FR" sz="2400" dirty="0" err="1"/>
              <a:t>several</a:t>
            </a:r>
            <a:r>
              <a:rPr lang="fr-FR" sz="2400" dirty="0"/>
              <a:t> actions on </a:t>
            </a:r>
            <a:r>
              <a:rPr lang="fr-FR" sz="2400" dirty="0" err="1"/>
              <a:t>same</a:t>
            </a:r>
            <a:r>
              <a:rPr lang="fr-FR" sz="2400" dirty="0"/>
              <a:t> </a:t>
            </a:r>
            <a:r>
              <a:rPr lang="fr-FR" sz="2400" dirty="0" err="1"/>
              <a:t>Dataset</a:t>
            </a:r>
            <a:br>
              <a:rPr lang="fr-FR" sz="2400" dirty="0"/>
            </a:br>
            <a:r>
              <a:rPr lang="fr-FR" sz="2400" dirty="0"/>
              <a:t>  </a:t>
            </a:r>
            <a:r>
              <a:rPr lang="fr-FR" sz="2400" dirty="0" err="1"/>
              <a:t>ds.show</a:t>
            </a:r>
            <a:endParaRPr lang="fr-FR" sz="2400" dirty="0"/>
          </a:p>
          <a:p>
            <a:r>
              <a:rPr lang="fr-FR" sz="2400" dirty="0"/>
              <a:t>  </a:t>
            </a:r>
            <a:r>
              <a:rPr lang="fr-FR" sz="2400" dirty="0" err="1"/>
              <a:t>ds.show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b/ </a:t>
            </a:r>
            <a:r>
              <a:rPr lang="fr-FR" sz="2400" dirty="0" err="1"/>
              <a:t>equivalently</a:t>
            </a:r>
            <a:r>
              <a:rPr lang="fr-FR" sz="2400" dirty="0"/>
              <a:t>… </a:t>
            </a:r>
            <a:r>
              <a:rPr lang="fr-FR" sz="2400" dirty="0" err="1"/>
              <a:t>several</a:t>
            </a:r>
            <a:r>
              <a:rPr lang="fr-FR" sz="2400" dirty="0"/>
              <a:t> SQL</a:t>
            </a:r>
          </a:p>
          <a:p>
            <a:r>
              <a:rPr lang="fr-FR" sz="2400" dirty="0"/>
              <a:t>  select * </a:t>
            </a:r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address</a:t>
            </a:r>
            <a:endParaRPr lang="fr-FR" sz="2400" dirty="0"/>
          </a:p>
          <a:p>
            <a:r>
              <a:rPr lang="fr-FR" sz="2400" dirty="0"/>
              <a:t>  select * </a:t>
            </a:r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address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b/ Check in </a:t>
            </a:r>
            <a:r>
              <a:rPr lang="fr-FR" sz="2400" dirty="0" err="1"/>
              <a:t>SparkUI</a:t>
            </a:r>
            <a:r>
              <a:rPr lang="fr-FR" sz="2400" dirty="0"/>
              <a:t>  </a:t>
            </a:r>
            <a:r>
              <a:rPr lang="fr-FR" sz="2400" dirty="0" err="1"/>
              <a:t>that</a:t>
            </a:r>
            <a:r>
              <a:rPr lang="fr-FR" sz="2400" dirty="0"/>
              <a:t> </a:t>
            </a:r>
            <a:r>
              <a:rPr lang="fr-FR" sz="2400" dirty="0" err="1"/>
              <a:t>ds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recomputed</a:t>
            </a:r>
            <a:r>
              <a:rPr lang="fr-FR" sz="2400" dirty="0"/>
              <a:t> </a:t>
            </a:r>
            <a:r>
              <a:rPr lang="fr-FR" sz="2400" dirty="0" err="1"/>
              <a:t>each</a:t>
            </a:r>
            <a:r>
              <a:rPr lang="fr-FR" sz="2400" dirty="0"/>
              <a:t> time</a:t>
            </a:r>
            <a:br>
              <a:rPr lang="fr-FR" sz="2400" dirty="0"/>
            </a:br>
            <a:r>
              <a:rPr lang="fr-FR" sz="2400" dirty="0"/>
              <a:t>   (show </a:t>
            </a:r>
            <a:r>
              <a:rPr lang="fr-FR" sz="2400" dirty="0" err="1"/>
              <a:t>screenshots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job </a:t>
            </a:r>
            <a:r>
              <a:rPr lang="fr-FR" sz="2400" dirty="0" err="1"/>
              <a:t>ids</a:t>
            </a:r>
            <a:r>
              <a:rPr lang="fr-FR" sz="2400" dirty="0"/>
              <a:t>,  stage </a:t>
            </a:r>
            <a:r>
              <a:rPr lang="fr-FR" sz="2400" dirty="0" err="1"/>
              <a:t>ids</a:t>
            </a:r>
            <a:r>
              <a:rPr lang="fr-FR" sz="2400" dirty="0"/>
              <a:t>)</a:t>
            </a:r>
          </a:p>
          <a:p>
            <a:endParaRPr lang="fr-FR" sz="2400" dirty="0"/>
          </a:p>
          <a:p>
            <a:r>
              <a:rPr lang="fr-FR" sz="2400" dirty="0"/>
              <a:t>c/ Check Spark File IO </a:t>
            </a:r>
            <a:r>
              <a:rPr lang="fr-FR" sz="2400" dirty="0" err="1"/>
              <a:t>Statistics</a:t>
            </a:r>
            <a:r>
              <a:rPr lang="fr-FR" sz="2400" dirty="0"/>
              <a:t>, </a:t>
            </a:r>
            <a:r>
              <a:rPr lang="fr-FR" sz="2400" dirty="0" err="1"/>
              <a:t>Shuffle</a:t>
            </a:r>
            <a:r>
              <a:rPr lang="fr-FR" sz="2400" dirty="0"/>
              <a:t>, Time </a:t>
            </a:r>
            <a:r>
              <a:rPr lang="fr-FR" sz="2400" dirty="0" err="1"/>
              <a:t>elapsed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19601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2A244-6A79-197A-C2B1-37D3C77D7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19040"/>
          </a:xfrm>
        </p:spPr>
        <p:txBody>
          <a:bodyPr/>
          <a:lstStyle/>
          <a:p>
            <a:pPr algn="ctr"/>
            <a:r>
              <a:rPr lang="fr-FR" dirty="0" err="1"/>
              <a:t>Reminder</a:t>
            </a:r>
            <a:r>
              <a:rPr lang="fr-FR" dirty="0"/>
              <a:t> Hands-On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095980-C830-CA01-CE94-427B1E175E2F}"/>
              </a:ext>
            </a:extLst>
          </p:cNvPr>
          <p:cNvSpPr txBox="1"/>
          <p:nvPr/>
        </p:nvSpPr>
        <p:spPr>
          <a:xfrm>
            <a:off x="4710545" y="3369426"/>
            <a:ext cx="2204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Spark File I/O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F1AA49-0539-66AA-A844-93AFBCE008F2}"/>
              </a:ext>
            </a:extLst>
          </p:cNvPr>
          <p:cNvCxnSpPr>
            <a:cxnSpLocks/>
          </p:cNvCxnSpPr>
          <p:nvPr/>
        </p:nvCxnSpPr>
        <p:spPr>
          <a:xfrm flipV="1">
            <a:off x="6874632" y="3007662"/>
            <a:ext cx="747259" cy="28571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EA002D4-AAFF-D71F-5531-CE20AED7DDF5}"/>
              </a:ext>
            </a:extLst>
          </p:cNvPr>
          <p:cNvSpPr txBox="1"/>
          <p:nvPr/>
        </p:nvSpPr>
        <p:spPr>
          <a:xfrm>
            <a:off x="7735941" y="2634565"/>
            <a:ext cx="56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csv</a:t>
            </a:r>
            <a:endParaRPr lang="fr-FR" sz="28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309750B-5038-01F5-D1C3-4FC9AF58FE6E}"/>
              </a:ext>
            </a:extLst>
          </p:cNvPr>
          <p:cNvCxnSpPr>
            <a:cxnSpLocks/>
          </p:cNvCxnSpPr>
          <p:nvPr/>
        </p:nvCxnSpPr>
        <p:spPr>
          <a:xfrm>
            <a:off x="6903314" y="3838053"/>
            <a:ext cx="526473" cy="56110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3241D84-F976-33B2-7E45-84E34839DEA7}"/>
              </a:ext>
            </a:extLst>
          </p:cNvPr>
          <p:cNvSpPr txBox="1"/>
          <p:nvPr/>
        </p:nvSpPr>
        <p:spPr>
          <a:xfrm>
            <a:off x="3834985" y="4549247"/>
            <a:ext cx="1164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Schema</a:t>
            </a:r>
            <a:endParaRPr lang="fr-FR" sz="24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4CB013-D3C4-1B3D-7532-005EC94F7AC8}"/>
              </a:ext>
            </a:extLst>
          </p:cNvPr>
          <p:cNvCxnSpPr>
            <a:cxnSpLocks/>
          </p:cNvCxnSpPr>
          <p:nvPr/>
        </p:nvCxnSpPr>
        <p:spPr>
          <a:xfrm>
            <a:off x="6209990" y="3924083"/>
            <a:ext cx="248881" cy="81798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7DA465-AB87-D377-9F0C-ECB627BCEDA3}"/>
              </a:ext>
            </a:extLst>
          </p:cNvPr>
          <p:cNvCxnSpPr>
            <a:cxnSpLocks/>
          </p:cNvCxnSpPr>
          <p:nvPr/>
        </p:nvCxnSpPr>
        <p:spPr>
          <a:xfrm>
            <a:off x="7082444" y="3493808"/>
            <a:ext cx="5544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9371BB0-6148-DF61-D5C6-036A2B3B79E5}"/>
              </a:ext>
            </a:extLst>
          </p:cNvPr>
          <p:cNvSpPr txBox="1"/>
          <p:nvPr/>
        </p:nvSpPr>
        <p:spPr>
          <a:xfrm>
            <a:off x="7813619" y="3262975"/>
            <a:ext cx="702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json</a:t>
            </a:r>
            <a:endParaRPr lang="fr-FR" sz="28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4370EF-BBDD-96C4-1230-EDB58CF1571C}"/>
              </a:ext>
            </a:extLst>
          </p:cNvPr>
          <p:cNvCxnSpPr>
            <a:cxnSpLocks/>
          </p:cNvCxnSpPr>
          <p:nvPr/>
        </p:nvCxnSpPr>
        <p:spPr>
          <a:xfrm>
            <a:off x="7126778" y="3718251"/>
            <a:ext cx="529403" cy="23552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5F8B61C-5B05-85FD-04EC-BF9DE82FC137}"/>
              </a:ext>
            </a:extLst>
          </p:cNvPr>
          <p:cNvSpPr txBox="1"/>
          <p:nvPr/>
        </p:nvSpPr>
        <p:spPr>
          <a:xfrm>
            <a:off x="7764247" y="3661813"/>
            <a:ext cx="1184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ND-</a:t>
            </a:r>
            <a:r>
              <a:rPr lang="fr-FR" sz="2400" dirty="0" err="1"/>
              <a:t>json</a:t>
            </a:r>
            <a:endParaRPr lang="fr-FR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69FDD4-68BB-DEE3-D2FB-50E9D34AB278}"/>
              </a:ext>
            </a:extLst>
          </p:cNvPr>
          <p:cNvSpPr txBox="1"/>
          <p:nvPr/>
        </p:nvSpPr>
        <p:spPr>
          <a:xfrm>
            <a:off x="7495166" y="4280400"/>
            <a:ext cx="669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text</a:t>
            </a:r>
            <a:endParaRPr lang="fr-FR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92B2CC-C11D-1D3C-7296-56A844F34F38}"/>
              </a:ext>
            </a:extLst>
          </p:cNvPr>
          <p:cNvSpPr txBox="1"/>
          <p:nvPr/>
        </p:nvSpPr>
        <p:spPr>
          <a:xfrm>
            <a:off x="6166684" y="4687352"/>
            <a:ext cx="872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xml ?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179F2D3-7667-C254-9528-A6268FEC9218}"/>
              </a:ext>
            </a:extLst>
          </p:cNvPr>
          <p:cNvCxnSpPr>
            <a:cxnSpLocks/>
          </p:cNvCxnSpPr>
          <p:nvPr/>
        </p:nvCxnSpPr>
        <p:spPr>
          <a:xfrm flipH="1">
            <a:off x="4649585" y="3851243"/>
            <a:ext cx="648393" cy="69800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0E57B2-5AE4-DB51-A256-7EFDEC422DF1}"/>
              </a:ext>
            </a:extLst>
          </p:cNvPr>
          <p:cNvCxnSpPr>
            <a:cxnSpLocks/>
          </p:cNvCxnSpPr>
          <p:nvPr/>
        </p:nvCxnSpPr>
        <p:spPr>
          <a:xfrm flipH="1">
            <a:off x="3774576" y="3892645"/>
            <a:ext cx="830078" cy="34262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64957E6-5B42-2F55-039E-C9473C1E8EA5}"/>
              </a:ext>
            </a:extLst>
          </p:cNvPr>
          <p:cNvSpPr txBox="1"/>
          <p:nvPr/>
        </p:nvSpPr>
        <p:spPr>
          <a:xfrm>
            <a:off x="1715550" y="4123478"/>
            <a:ext cx="2042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PostProcessing</a:t>
            </a:r>
            <a:endParaRPr lang="fr-FR" sz="24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FD8C697-198B-4887-EBC3-252B5E5638A1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3193375" y="3469702"/>
            <a:ext cx="1223660" cy="6155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2E99781-3A2A-60AF-DC33-62288C46EFE0}"/>
              </a:ext>
            </a:extLst>
          </p:cNvPr>
          <p:cNvSpPr txBox="1"/>
          <p:nvPr/>
        </p:nvSpPr>
        <p:spPr>
          <a:xfrm>
            <a:off x="3612082" y="1951362"/>
            <a:ext cx="117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parquet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C7FED86-525D-FDF9-7579-B462FEBDB07D}"/>
              </a:ext>
            </a:extLst>
          </p:cNvPr>
          <p:cNvCxnSpPr>
            <a:cxnSpLocks/>
          </p:cNvCxnSpPr>
          <p:nvPr/>
        </p:nvCxnSpPr>
        <p:spPr>
          <a:xfrm flipH="1" flipV="1">
            <a:off x="4332924" y="2372375"/>
            <a:ext cx="398862" cy="72804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DAD2149-7EA3-1736-4F88-3F1FD7B6A415}"/>
              </a:ext>
            </a:extLst>
          </p:cNvPr>
          <p:cNvSpPr txBox="1"/>
          <p:nvPr/>
        </p:nvSpPr>
        <p:spPr>
          <a:xfrm>
            <a:off x="4604654" y="1651390"/>
            <a:ext cx="1391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partitions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168E69-0DE9-1708-88B7-D9A5E4136BFF}"/>
              </a:ext>
            </a:extLst>
          </p:cNvPr>
          <p:cNvCxnSpPr>
            <a:cxnSpLocks/>
          </p:cNvCxnSpPr>
          <p:nvPr/>
        </p:nvCxnSpPr>
        <p:spPr>
          <a:xfrm>
            <a:off x="5258798" y="2073120"/>
            <a:ext cx="170580" cy="99633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0995491-7A5B-A3B2-C956-76F3140B1392}"/>
              </a:ext>
            </a:extLst>
          </p:cNvPr>
          <p:cNvSpPr txBox="1"/>
          <p:nvPr/>
        </p:nvSpPr>
        <p:spPr>
          <a:xfrm>
            <a:off x="1820883" y="3115759"/>
            <a:ext cx="13724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Combine </a:t>
            </a:r>
            <a:br>
              <a:rPr lang="fr-FR" sz="2400" dirty="0"/>
            </a:br>
            <a:r>
              <a:rPr lang="fr-FR" sz="2400" dirty="0"/>
              <a:t>Read </a:t>
            </a:r>
            <a:r>
              <a:rPr lang="fr-FR" sz="2400" dirty="0" err="1"/>
              <a:t>dir</a:t>
            </a:r>
            <a:endParaRPr lang="fr-FR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879CC9-90AF-A021-537E-AE17F95A32C4}"/>
              </a:ext>
            </a:extLst>
          </p:cNvPr>
          <p:cNvSpPr txBox="1"/>
          <p:nvPr/>
        </p:nvSpPr>
        <p:spPr>
          <a:xfrm>
            <a:off x="2312768" y="2260360"/>
            <a:ext cx="12602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UUID Files</a:t>
            </a:r>
            <a:br>
              <a:rPr lang="fr-FR" sz="2000" dirty="0"/>
            </a:br>
            <a:r>
              <a:rPr lang="fr-FR" sz="2000" dirty="0"/>
              <a:t>Write </a:t>
            </a:r>
            <a:r>
              <a:rPr lang="fr-FR" sz="2000" dirty="0" err="1"/>
              <a:t>Dir</a:t>
            </a:r>
            <a:endParaRPr lang="fr-FR" sz="20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F2A3FD7-18C8-067D-4409-DDCECD0F8349}"/>
              </a:ext>
            </a:extLst>
          </p:cNvPr>
          <p:cNvCxnSpPr>
            <a:cxnSpLocks/>
          </p:cNvCxnSpPr>
          <p:nvPr/>
        </p:nvCxnSpPr>
        <p:spPr>
          <a:xfrm flipH="1" flipV="1">
            <a:off x="3491968" y="2724982"/>
            <a:ext cx="925067" cy="58247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A50AA6-EB77-5F8A-2C3A-9E31AB36DFDC}"/>
              </a:ext>
            </a:extLst>
          </p:cNvPr>
          <p:cNvCxnSpPr>
            <a:cxnSpLocks/>
          </p:cNvCxnSpPr>
          <p:nvPr/>
        </p:nvCxnSpPr>
        <p:spPr>
          <a:xfrm flipH="1">
            <a:off x="6024456" y="2073120"/>
            <a:ext cx="434415" cy="105625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6E98947-8484-41E4-E873-51DE3E42CAD3}"/>
              </a:ext>
            </a:extLst>
          </p:cNvPr>
          <p:cNvSpPr txBox="1"/>
          <p:nvPr/>
        </p:nvSpPr>
        <p:spPr>
          <a:xfrm>
            <a:off x="5894215" y="1613746"/>
            <a:ext cx="1773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compression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8DFAE7-0ECE-E452-756A-0987B3C4F761}"/>
              </a:ext>
            </a:extLst>
          </p:cNvPr>
          <p:cNvSpPr txBox="1"/>
          <p:nvPr/>
        </p:nvSpPr>
        <p:spPr>
          <a:xfrm>
            <a:off x="6914995" y="1934894"/>
            <a:ext cx="1643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dictionaries</a:t>
            </a:r>
            <a:endParaRPr lang="fr-FR" sz="24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21734E9-FC5D-08ED-4C90-B652E2DB9165}"/>
              </a:ext>
            </a:extLst>
          </p:cNvPr>
          <p:cNvCxnSpPr>
            <a:cxnSpLocks/>
          </p:cNvCxnSpPr>
          <p:nvPr/>
        </p:nvCxnSpPr>
        <p:spPr>
          <a:xfrm flipH="1">
            <a:off x="6572921" y="2413027"/>
            <a:ext cx="729888" cy="62599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2469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1065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13: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C83647-4DC6-6CB3-AEC0-19D4F2742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796" y="854081"/>
            <a:ext cx="10924217" cy="22557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71CF83-1E68-9BA3-4A73-B1DC2A1F3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203" y="3523274"/>
            <a:ext cx="3410246" cy="2827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5E3885-4A26-BC8D-FB14-DC5074D67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8603" y="3485171"/>
            <a:ext cx="3314987" cy="2865368"/>
          </a:xfrm>
          <a:prstGeom prst="rect">
            <a:avLst/>
          </a:prstGeom>
        </p:spPr>
      </p:pic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5440B45C-9A93-E1B4-2510-17FAAD6B2B7E}"/>
              </a:ext>
            </a:extLst>
          </p:cNvPr>
          <p:cNvSpPr/>
          <p:nvPr/>
        </p:nvSpPr>
        <p:spPr>
          <a:xfrm>
            <a:off x="5746212" y="5197876"/>
            <a:ext cx="1074198" cy="38173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52B66995-D740-F26C-28FB-A1EE39A53862}"/>
              </a:ext>
            </a:extLst>
          </p:cNvPr>
          <p:cNvSpPr/>
          <p:nvPr/>
        </p:nvSpPr>
        <p:spPr>
          <a:xfrm rot="5400000">
            <a:off x="734197" y="2554181"/>
            <a:ext cx="518603" cy="38173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70B740-0CB2-0B9F-D31A-E954ECE222A0}"/>
              </a:ext>
            </a:extLst>
          </p:cNvPr>
          <p:cNvSpPr txBox="1"/>
          <p:nvPr/>
        </p:nvSpPr>
        <p:spPr>
          <a:xfrm>
            <a:off x="0" y="1981273"/>
            <a:ext cx="1837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Repeated</a:t>
            </a:r>
            <a:endParaRPr lang="fr-FR" dirty="0"/>
          </a:p>
          <a:p>
            <a:r>
              <a:rPr lang="fr-FR" dirty="0"/>
              <a:t> </a:t>
            </a:r>
            <a:r>
              <a:rPr lang="fr-FR" dirty="0" err="1"/>
              <a:t>query</a:t>
            </a:r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C0F061-90A4-720A-84CF-9A2F3B88B3AF}"/>
              </a:ext>
            </a:extLst>
          </p:cNvPr>
          <p:cNvSpPr txBox="1"/>
          <p:nvPr/>
        </p:nvSpPr>
        <p:spPr>
          <a:xfrm>
            <a:off x="5237825" y="4271524"/>
            <a:ext cx="26566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Similar</a:t>
            </a:r>
            <a:endParaRPr lang="fr-FR" dirty="0"/>
          </a:p>
          <a:p>
            <a:r>
              <a:rPr lang="fr-FR" dirty="0"/>
              <a:t>Files Read Count, </a:t>
            </a:r>
          </a:p>
          <a:p>
            <a:r>
              <a:rPr lang="fr-FR" dirty="0"/>
              <a:t>  Bytes Read, </a:t>
            </a:r>
            <a:r>
              <a:rPr lang="fr-FR" dirty="0" err="1"/>
              <a:t>Rows</a:t>
            </a:r>
            <a:r>
              <a:rPr lang="fr-FR" dirty="0"/>
              <a:t> Count..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3CDDC1-AB47-AB9E-4311-A5F543AA878D}"/>
              </a:ext>
            </a:extLst>
          </p:cNvPr>
          <p:cNvSpPr txBox="1"/>
          <p:nvPr/>
        </p:nvSpPr>
        <p:spPr>
          <a:xfrm>
            <a:off x="5221914" y="5720063"/>
            <a:ext cx="2232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JobId</a:t>
            </a:r>
            <a:r>
              <a:rPr lang="fr-FR" dirty="0"/>
              <a:t>, Times</a:t>
            </a:r>
            <a:br>
              <a:rPr lang="fr-FR" dirty="0"/>
            </a:br>
            <a:r>
              <a:rPr lang="fr-FR" dirty="0"/>
              <a:t> </a:t>
            </a:r>
            <a:r>
              <a:rPr lang="fr-FR" dirty="0" err="1"/>
              <a:t>elapsedMillis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43132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71600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14: </a:t>
            </a:r>
            <a:r>
              <a:rPr lang="fr-FR" dirty="0" err="1"/>
              <a:t>Avoiding</a:t>
            </a:r>
            <a:r>
              <a:rPr lang="fr-FR" dirty="0"/>
              <a:t> re-computation</a:t>
            </a:r>
            <a:br>
              <a:rPr lang="fr-FR" dirty="0"/>
            </a:br>
            <a:r>
              <a:rPr lang="fr-FR" dirty="0" err="1"/>
              <a:t>dataset</a:t>
            </a:r>
            <a:r>
              <a:rPr lang="fr-FR" dirty="0"/>
              <a:t> .cache()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9E2893-138B-A6E1-C658-C266BC4BC6CC}"/>
              </a:ext>
            </a:extLst>
          </p:cNvPr>
          <p:cNvSpPr txBox="1"/>
          <p:nvPr/>
        </p:nvSpPr>
        <p:spPr>
          <a:xfrm>
            <a:off x="1693463" y="1371600"/>
            <a:ext cx="9660337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a/ </a:t>
            </a:r>
            <a:r>
              <a:rPr lang="fr-FR" sz="2400" dirty="0" err="1"/>
              <a:t>Same</a:t>
            </a:r>
            <a:r>
              <a:rPr lang="fr-FR" sz="2400" dirty="0"/>
              <a:t> as </a:t>
            </a:r>
            <a:r>
              <a:rPr lang="fr-FR" sz="2400" dirty="0" err="1"/>
              <a:t>Exercise</a:t>
            </a:r>
            <a:r>
              <a:rPr lang="fr-FR" sz="2400" dirty="0"/>
              <a:t> 12… but use </a:t>
            </a:r>
            <a:r>
              <a:rPr lang="fr-FR" sz="2400" dirty="0" err="1"/>
              <a:t>before</a:t>
            </a:r>
            <a:endParaRPr lang="fr-FR" sz="2400" dirty="0"/>
          </a:p>
          <a:p>
            <a:br>
              <a:rPr lang="fr-FR" sz="2400" b="1" dirty="0"/>
            </a:br>
            <a:r>
              <a:rPr lang="fr-FR" sz="2400" b="1" dirty="0" err="1"/>
              <a:t>ds.cache</a:t>
            </a:r>
            <a:r>
              <a:rPr lang="fr-FR" sz="2400" b="1" dirty="0"/>
              <a:t>()  // or </a:t>
            </a:r>
            <a:r>
              <a:rPr lang="fr-FR" sz="2400" b="1" dirty="0" err="1"/>
              <a:t>equivalent</a:t>
            </a:r>
            <a:r>
              <a:rPr lang="fr-FR" sz="2400" b="1" dirty="0"/>
              <a:t>:  .</a:t>
            </a:r>
            <a:r>
              <a:rPr lang="fr-FR" sz="2400" b="1" dirty="0" err="1"/>
              <a:t>persist</a:t>
            </a:r>
            <a:r>
              <a:rPr lang="fr-FR" sz="2400" b="1" dirty="0"/>
              <a:t>()</a:t>
            </a:r>
          </a:p>
          <a:p>
            <a:endParaRPr lang="fr-FR" sz="2400" dirty="0"/>
          </a:p>
          <a:p>
            <a:r>
              <a:rPr lang="fr-FR" sz="2400" dirty="0" err="1"/>
              <a:t>Execute</a:t>
            </a:r>
            <a:r>
              <a:rPr lang="fr-FR" sz="2400" dirty="0"/>
              <a:t> </a:t>
            </a:r>
            <a:r>
              <a:rPr lang="fr-FR" sz="2400" dirty="0" err="1"/>
              <a:t>several</a:t>
            </a:r>
            <a:r>
              <a:rPr lang="fr-FR" sz="2400" dirty="0"/>
              <a:t> actions on </a:t>
            </a:r>
            <a:r>
              <a:rPr lang="fr-FR" sz="2400" dirty="0" err="1"/>
              <a:t>cached</a:t>
            </a:r>
            <a:r>
              <a:rPr lang="fr-FR" sz="2400" dirty="0"/>
              <a:t> </a:t>
            </a:r>
            <a:r>
              <a:rPr lang="fr-FR" sz="2400" dirty="0" err="1"/>
              <a:t>Dataset</a:t>
            </a:r>
            <a:br>
              <a:rPr lang="fr-FR" sz="2400" dirty="0"/>
            </a:br>
            <a:r>
              <a:rPr lang="fr-FR" sz="2400" dirty="0"/>
              <a:t>  </a:t>
            </a:r>
            <a:r>
              <a:rPr lang="fr-FR" sz="2400" dirty="0" err="1"/>
              <a:t>ds.show</a:t>
            </a:r>
            <a:endParaRPr lang="fr-FR" sz="2400" dirty="0"/>
          </a:p>
          <a:p>
            <a:r>
              <a:rPr lang="fr-FR" sz="2400" dirty="0"/>
              <a:t>  </a:t>
            </a:r>
            <a:r>
              <a:rPr lang="fr-FR" sz="2400" dirty="0" err="1"/>
              <a:t>ds.show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b/ Check in </a:t>
            </a:r>
            <a:r>
              <a:rPr lang="fr-FR" sz="2400" dirty="0" err="1"/>
              <a:t>SparkUI</a:t>
            </a:r>
            <a:r>
              <a:rPr lang="fr-FR" sz="2400" dirty="0"/>
              <a:t>  </a:t>
            </a:r>
            <a:r>
              <a:rPr lang="fr-FR" sz="2400" dirty="0" err="1"/>
              <a:t>that</a:t>
            </a:r>
            <a:r>
              <a:rPr lang="fr-FR" sz="2400" dirty="0"/>
              <a:t> </a:t>
            </a:r>
            <a:r>
              <a:rPr lang="fr-FR" sz="2400" dirty="0" err="1"/>
              <a:t>ds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NOT </a:t>
            </a:r>
            <a:r>
              <a:rPr lang="fr-FR" sz="2400" dirty="0" err="1"/>
              <a:t>recomputed</a:t>
            </a:r>
            <a:endParaRPr lang="fr-FR" sz="2400" dirty="0"/>
          </a:p>
          <a:p>
            <a:r>
              <a:rPr lang="fr-FR" sz="2400" dirty="0"/>
              <a:t>  … But Full </a:t>
            </a:r>
            <a:r>
              <a:rPr lang="fr-FR" sz="2400" dirty="0" err="1"/>
              <a:t>lineage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still</a:t>
            </a:r>
            <a:r>
              <a:rPr lang="fr-FR" sz="2400" dirty="0"/>
              <a:t> </a:t>
            </a:r>
            <a:r>
              <a:rPr lang="fr-FR" sz="2400" dirty="0" err="1"/>
              <a:t>displayed</a:t>
            </a:r>
            <a:r>
              <a:rPr lang="fr-FR" sz="2400" dirty="0"/>
              <a:t> </a:t>
            </a:r>
            <a:r>
              <a:rPr lang="fr-FR" sz="2400" dirty="0" err="1"/>
              <a:t>several</a:t>
            </a:r>
            <a:r>
              <a:rPr lang="fr-FR" sz="2400" dirty="0"/>
              <a:t> time in </a:t>
            </a:r>
            <a:r>
              <a:rPr lang="fr-FR" sz="2400" dirty="0" err="1"/>
              <a:t>greyed</a:t>
            </a:r>
            <a:r>
              <a:rPr lang="fr-FR" sz="2400" dirty="0"/>
              <a:t> / </a:t>
            </a:r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>
                <a:solidFill>
                  <a:srgbClr val="00B050"/>
                </a:solidFill>
              </a:rPr>
              <a:t>green point</a:t>
            </a:r>
          </a:p>
          <a:p>
            <a:r>
              <a:rPr lang="fr-FR" sz="2400" dirty="0"/>
              <a:t>  </a:t>
            </a:r>
            <a:r>
              <a:rPr lang="fr-FR" sz="2400" dirty="0" err="1"/>
              <a:t>give</a:t>
            </a:r>
            <a:r>
              <a:rPr lang="fr-FR" sz="2400" dirty="0"/>
              <a:t> </a:t>
            </a:r>
            <a:r>
              <a:rPr lang="fr-FR" sz="2400" dirty="0" err="1"/>
              <a:t>screenshots</a:t>
            </a:r>
            <a:r>
              <a:rPr lang="fr-FR" sz="2400" dirty="0"/>
              <a:t> </a:t>
            </a:r>
            <a:r>
              <a:rPr lang="fr-FR" sz="2400" dirty="0" err="1"/>
              <a:t>showing</a:t>
            </a:r>
            <a:r>
              <a:rPr lang="fr-FR" sz="2400" dirty="0"/>
              <a:t> job </a:t>
            </a:r>
            <a:r>
              <a:rPr lang="fr-FR" sz="2400" dirty="0" err="1"/>
              <a:t>ids</a:t>
            </a:r>
            <a:r>
              <a:rPr lang="fr-FR" sz="2400" dirty="0"/>
              <a:t> / stage </a:t>
            </a:r>
            <a:r>
              <a:rPr lang="fr-FR" sz="2400" dirty="0" err="1"/>
              <a:t>ids</a:t>
            </a:r>
            <a:br>
              <a:rPr lang="fr-FR" sz="2400" dirty="0"/>
            </a:br>
            <a:endParaRPr lang="fr-FR" sz="2400" dirty="0"/>
          </a:p>
          <a:p>
            <a:r>
              <a:rPr lang="fr-FR" sz="2400" dirty="0"/>
              <a:t>c/ check in </a:t>
            </a:r>
            <a:r>
              <a:rPr lang="fr-FR" sz="2400" dirty="0" err="1"/>
              <a:t>SparkUI</a:t>
            </a:r>
            <a:r>
              <a:rPr lang="fr-FR" sz="2400" dirty="0"/>
              <a:t> &gt; Storage &gt; RDD</a:t>
            </a:r>
          </a:p>
          <a:p>
            <a:endParaRPr lang="fr-FR" sz="2400" dirty="0"/>
          </a:p>
          <a:p>
            <a:r>
              <a:rPr lang="fr-FR" sz="2400" dirty="0"/>
              <a:t>d/ and </a:t>
            </a:r>
            <a:r>
              <a:rPr lang="fr-FR" sz="2400" dirty="0" err="1"/>
              <a:t>after</a:t>
            </a:r>
            <a:r>
              <a:rPr lang="fr-FR" sz="2400" dirty="0"/>
              <a:t> … </a:t>
            </a:r>
            <a:r>
              <a:rPr lang="fr-FR" sz="2400" b="1" dirty="0" err="1"/>
              <a:t>ds.unpersist</a:t>
            </a:r>
            <a:r>
              <a:rPr lang="fr-FR" sz="2400" b="1" dirty="0"/>
              <a:t>()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9138050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1065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14:  .cache() / .</a:t>
            </a:r>
            <a:r>
              <a:rPr lang="fr-FR" dirty="0" err="1"/>
              <a:t>unpersist</a:t>
            </a:r>
            <a:r>
              <a:rPr lang="fr-FR" dirty="0"/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31E2E7-1374-A539-0982-703174CD0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622" y="2217884"/>
            <a:ext cx="2732007" cy="30482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430936-1505-51DB-A85C-AC0FC8117E91}"/>
              </a:ext>
            </a:extLst>
          </p:cNvPr>
          <p:cNvSpPr txBox="1"/>
          <p:nvPr/>
        </p:nvSpPr>
        <p:spPr>
          <a:xfrm>
            <a:off x="201923" y="891065"/>
            <a:ext cx="42092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First </a:t>
            </a:r>
            <a:r>
              <a:rPr lang="fr-FR" dirty="0" err="1"/>
              <a:t>Execute</a:t>
            </a:r>
            <a:r>
              <a:rPr lang="fr-FR" dirty="0"/>
              <a:t>:</a:t>
            </a:r>
          </a:p>
          <a:p>
            <a:r>
              <a:rPr lang="en-US" dirty="0" err="1"/>
              <a:t>val</a:t>
            </a:r>
            <a:r>
              <a:rPr lang="en-US" dirty="0"/>
              <a:t> ds = </a:t>
            </a:r>
            <a:r>
              <a:rPr lang="en-US" dirty="0" err="1"/>
              <a:t>spark.sql</a:t>
            </a:r>
            <a:r>
              <a:rPr lang="en-US" dirty="0"/>
              <a:t>("select * from address3")</a:t>
            </a:r>
            <a:br>
              <a:rPr lang="en-US" dirty="0"/>
            </a:br>
            <a:r>
              <a:rPr lang="en-US" dirty="0"/>
              <a:t>    .filter("</a:t>
            </a:r>
            <a:r>
              <a:rPr lang="en-US" dirty="0" err="1"/>
              <a:t>commune_nom</a:t>
            </a:r>
            <a:r>
              <a:rPr lang="en-US" dirty="0"/>
              <a:t> like '%a%'")</a:t>
            </a:r>
            <a:endParaRPr lang="fr-FR" dirty="0"/>
          </a:p>
          <a:p>
            <a:r>
              <a:rPr lang="fr-FR" dirty="0" err="1"/>
              <a:t>ds.count</a:t>
            </a:r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3D4CA3-E242-814C-DFAB-845A5F27A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028" y="1628559"/>
            <a:ext cx="2579594" cy="51134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34FD67-6CC7-528C-A050-A10380A5F141}"/>
              </a:ext>
            </a:extLst>
          </p:cNvPr>
          <p:cNvSpPr txBox="1"/>
          <p:nvPr/>
        </p:nvSpPr>
        <p:spPr>
          <a:xfrm>
            <a:off x="4885379" y="862880"/>
            <a:ext cx="10187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ds.cache</a:t>
            </a:r>
            <a:endParaRPr lang="fr-FR" dirty="0"/>
          </a:p>
          <a:p>
            <a:r>
              <a:rPr lang="fr-FR" dirty="0" err="1"/>
              <a:t>ds.count</a:t>
            </a:r>
            <a:endParaRPr lang="fr-FR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0D47A936-DB88-05D4-02CF-10892CC4A48D}"/>
              </a:ext>
            </a:extLst>
          </p:cNvPr>
          <p:cNvSpPr/>
          <p:nvPr/>
        </p:nvSpPr>
        <p:spPr>
          <a:xfrm rot="6533745">
            <a:off x="6273528" y="4452740"/>
            <a:ext cx="395056" cy="8910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8F5BAC-8A3D-7A8E-BD2A-FDAC9839391A}"/>
              </a:ext>
            </a:extLst>
          </p:cNvPr>
          <p:cNvSpPr txBox="1"/>
          <p:nvPr/>
        </p:nvSpPr>
        <p:spPr>
          <a:xfrm>
            <a:off x="7056638" y="4860109"/>
            <a:ext cx="17810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00B050"/>
                </a:solidFill>
              </a:rPr>
              <a:t>green point</a:t>
            </a:r>
            <a:endParaRPr lang="fr-FR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F6E437-319B-88FB-37FE-1266ABC2F332}"/>
              </a:ext>
            </a:extLst>
          </p:cNvPr>
          <p:cNvSpPr txBox="1"/>
          <p:nvPr/>
        </p:nvSpPr>
        <p:spPr>
          <a:xfrm>
            <a:off x="8022639" y="862880"/>
            <a:ext cx="1195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ds.count</a:t>
            </a:r>
            <a:endParaRPr lang="fr-F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41C414-B92F-014B-6695-93859F634A8E}"/>
              </a:ext>
            </a:extLst>
          </p:cNvPr>
          <p:cNvSpPr txBox="1"/>
          <p:nvPr/>
        </p:nvSpPr>
        <p:spPr>
          <a:xfrm>
            <a:off x="8018200" y="1894718"/>
            <a:ext cx="2041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Same</a:t>
            </a:r>
            <a:r>
              <a:rPr lang="fr-FR" dirty="0"/>
              <a:t> as 2..</a:t>
            </a:r>
            <a:br>
              <a:rPr lang="fr-FR" dirty="0"/>
            </a:br>
            <a:r>
              <a:rPr lang="fr-FR" dirty="0"/>
              <a:t>Skipper Scan + </a:t>
            </a:r>
            <a:r>
              <a:rPr lang="fr-FR" dirty="0" err="1"/>
              <a:t>filter</a:t>
            </a:r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24845F-1BD4-158A-595D-79F46FFA109E}"/>
              </a:ext>
            </a:extLst>
          </p:cNvPr>
          <p:cNvSpPr txBox="1"/>
          <p:nvPr/>
        </p:nvSpPr>
        <p:spPr>
          <a:xfrm>
            <a:off x="10141159" y="884508"/>
            <a:ext cx="18489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Ds.unpersist</a:t>
            </a:r>
            <a:endParaRPr lang="fr-FR" dirty="0"/>
          </a:p>
          <a:p>
            <a:r>
              <a:rPr lang="fr-FR" dirty="0" err="1"/>
              <a:t>ds.count</a:t>
            </a:r>
            <a:endParaRPr lang="fr-F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F7DB87-426E-6C98-5C00-DD8B29A70B4C}"/>
              </a:ext>
            </a:extLst>
          </p:cNvPr>
          <p:cNvSpPr txBox="1"/>
          <p:nvPr/>
        </p:nvSpPr>
        <p:spPr>
          <a:xfrm>
            <a:off x="10150672" y="1906090"/>
            <a:ext cx="2041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Same</a:t>
            </a:r>
            <a:r>
              <a:rPr lang="fr-FR" dirty="0"/>
              <a:t> as 1..</a:t>
            </a:r>
            <a:br>
              <a:rPr lang="fr-FR" dirty="0"/>
            </a:br>
            <a:r>
              <a:rPr lang="fr-FR" dirty="0"/>
              <a:t>Skipper Scan + </a:t>
            </a:r>
            <a:r>
              <a:rPr lang="fr-FR" dirty="0" err="1"/>
              <a:t>filter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85285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83EC6-0257-8FAD-515F-475C74328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4382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4975D4-9078-02FC-068C-68E8BBF2B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25" y="1278390"/>
            <a:ext cx="11019475" cy="1779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9BD00C-9995-186D-FBE5-394E9C5CB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30" y="3683977"/>
            <a:ext cx="11773920" cy="16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213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A5714-DE63-8717-BA14-7910C7CEE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Anser </a:t>
            </a:r>
            <a:r>
              <a:rPr lang="fr-FR" dirty="0" err="1"/>
              <a:t>Exercise</a:t>
            </a:r>
            <a:r>
              <a:rPr lang="fr-FR" dirty="0"/>
              <a:t> 14: </a:t>
            </a:r>
            <a:r>
              <a:rPr lang="fr-FR" dirty="0" err="1"/>
              <a:t>persist</a:t>
            </a:r>
            <a:r>
              <a:rPr lang="fr-FR" dirty="0"/>
              <a:t>(DISK_ONLY)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611F55-A7B0-5940-FE02-40ADB8DFB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27" y="1393243"/>
            <a:ext cx="11800593" cy="37607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8CDA6-BCE7-C3C9-26CE-F8B2103121FB}"/>
              </a:ext>
            </a:extLst>
          </p:cNvPr>
          <p:cNvSpPr txBox="1"/>
          <p:nvPr/>
        </p:nvSpPr>
        <p:spPr>
          <a:xfrm>
            <a:off x="177554" y="5588493"/>
            <a:ext cx="11067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Files Location …  </a:t>
            </a:r>
            <a:r>
              <a:rPr lang="fr-FR" sz="1800" dirty="0" err="1">
                <a:latin typeface="Consolas" panose="020B0609020204030204" pitchFamily="49" charset="0"/>
              </a:rPr>
              <a:t>System.getProperty</a:t>
            </a:r>
            <a:r>
              <a:rPr lang="fr-FR" sz="1800" dirty="0">
                <a:latin typeface="Consolas" panose="020B0609020204030204" pitchFamily="49" charset="0"/>
              </a:rPr>
              <a:t>("</a:t>
            </a:r>
            <a:r>
              <a:rPr lang="fr-FR" sz="1800" dirty="0" err="1">
                <a:latin typeface="Consolas" panose="020B0609020204030204" pitchFamily="49" charset="0"/>
              </a:rPr>
              <a:t>java.io.tmpdir</a:t>
            </a:r>
            <a:r>
              <a:rPr lang="fr-FR" sz="1800" dirty="0">
                <a:latin typeface="Consolas" panose="020B0609020204030204" pitchFamily="49" charset="0"/>
              </a:rPr>
              <a:t>")</a:t>
            </a:r>
            <a:endParaRPr lang="fr-FR" dirty="0"/>
          </a:p>
          <a:p>
            <a:r>
              <a:rPr lang="fr-FR" dirty="0"/>
              <a:t>Example: C:\Users\arnaud\AppData\Local\Temp\blockmgr-a862d926-8354-44e4-b7c8-4676264742ea\37\rdd_39_5</a:t>
            </a:r>
          </a:p>
        </p:txBody>
      </p:sp>
    </p:spTree>
    <p:extLst>
      <p:ext uri="{BB962C8B-B14F-4D97-AF65-F5344CB8AC3E}">
        <p14:creationId xmlns:p14="http://schemas.microsoft.com/office/powerpoint/2010/main" val="14714083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768AE-E65E-6121-1B84-AF0E71AEA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14: Files location</a:t>
            </a:r>
            <a:br>
              <a:rPr lang="fr-FR" dirty="0"/>
            </a:br>
            <a:r>
              <a:rPr lang="fr-FR" dirty="0"/>
              <a:t> for RDD and </a:t>
            </a:r>
            <a:r>
              <a:rPr lang="fr-FR" dirty="0" err="1"/>
              <a:t>shuffles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D7A99C-7EE4-3F7B-D86E-39BAAB73C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545" y="1833120"/>
            <a:ext cx="5719173" cy="485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3193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30BE2-F69C-F267-5298-0A62E4ECB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15: </a:t>
            </a:r>
            <a:r>
              <a:rPr lang="fr-FR" dirty="0" err="1"/>
              <a:t>Execute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 DAG on </a:t>
            </a:r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lot of duplicates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189134-A93E-854E-9DC5-C3FE0B64C0CC}"/>
              </a:ext>
            </a:extLst>
          </p:cNvPr>
          <p:cNvSpPr txBox="1"/>
          <p:nvPr/>
        </p:nvSpPr>
        <p:spPr>
          <a:xfrm>
            <a:off x="368423" y="3190173"/>
            <a:ext cx="1135454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latin typeface="Consolas" panose="020B0609020204030204" pitchFamily="49" charset="0"/>
              </a:rPr>
              <a:t>val</a:t>
            </a:r>
            <a:r>
              <a:rPr lang="en-US" sz="1800" dirty="0">
                <a:latin typeface="Consolas" panose="020B0609020204030204" pitchFamily="49" charset="0"/>
              </a:rPr>
              <a:t> ds1 = </a:t>
            </a:r>
            <a:r>
              <a:rPr lang="en-US" sz="1800" dirty="0" err="1">
                <a:latin typeface="Consolas" panose="020B0609020204030204" pitchFamily="49" charset="0"/>
              </a:rPr>
              <a:t>spark.sql</a:t>
            </a:r>
            <a:r>
              <a:rPr lang="en-US" sz="1800" dirty="0">
                <a:latin typeface="Consolas" panose="020B0609020204030204" pitchFamily="49" charset="0"/>
              </a:rPr>
              <a:t>("select * from address3").repartition(2).filter("</a:t>
            </a:r>
            <a:r>
              <a:rPr lang="en-US" sz="1800" dirty="0" err="1">
                <a:latin typeface="Consolas" panose="020B0609020204030204" pitchFamily="49" charset="0"/>
              </a:rPr>
              <a:t>commune_nom</a:t>
            </a:r>
            <a:r>
              <a:rPr lang="en-US" sz="1800" dirty="0">
                <a:latin typeface="Consolas" panose="020B0609020204030204" pitchFamily="49" charset="0"/>
              </a:rPr>
              <a:t> like '%n%'").repartition(2).sample(0.9);</a:t>
            </a:r>
          </a:p>
          <a:p>
            <a:pPr algn="l"/>
            <a:r>
              <a:rPr lang="fr-FR" sz="1800" dirty="0">
                <a:latin typeface="Consolas" panose="020B0609020204030204" pitchFamily="49" charset="0"/>
              </a:rPr>
              <a:t>val ds2 = ds1.union(ds1).</a:t>
            </a:r>
            <a:r>
              <a:rPr lang="fr-FR" sz="1800" dirty="0" err="1">
                <a:latin typeface="Consolas" panose="020B0609020204030204" pitchFamily="49" charset="0"/>
              </a:rPr>
              <a:t>limit</a:t>
            </a:r>
            <a:r>
              <a:rPr lang="fr-FR" sz="1800" dirty="0">
                <a:latin typeface="Consolas" panose="020B0609020204030204" pitchFamily="49" charset="0"/>
              </a:rPr>
              <a:t>(1000).</a:t>
            </a:r>
            <a:r>
              <a:rPr lang="fr-FR" sz="1800" dirty="0" err="1">
                <a:latin typeface="Consolas" panose="020B0609020204030204" pitchFamily="49" charset="0"/>
              </a:rPr>
              <a:t>repartition</a:t>
            </a:r>
            <a:r>
              <a:rPr lang="fr-FR" sz="1800" dirty="0">
                <a:latin typeface="Consolas" panose="020B0609020204030204" pitchFamily="49" charset="0"/>
              </a:rPr>
              <a:t>(2).</a:t>
            </a:r>
            <a:r>
              <a:rPr lang="fr-FR" sz="1800" dirty="0" err="1">
                <a:latin typeface="Consolas" panose="020B0609020204030204" pitchFamily="49" charset="0"/>
              </a:rPr>
              <a:t>sample</a:t>
            </a:r>
            <a:r>
              <a:rPr lang="fr-FR" sz="1800" dirty="0">
                <a:latin typeface="Consolas" panose="020B0609020204030204" pitchFamily="49" charset="0"/>
              </a:rPr>
              <a:t>(0.9);</a:t>
            </a:r>
          </a:p>
          <a:p>
            <a:pPr algn="l"/>
            <a:r>
              <a:rPr lang="fr-FR" sz="1800" dirty="0">
                <a:latin typeface="Consolas" panose="020B0609020204030204" pitchFamily="49" charset="0"/>
              </a:rPr>
              <a:t>val ds3 = ds2.union(ds2).</a:t>
            </a:r>
            <a:r>
              <a:rPr lang="fr-FR" sz="1800" dirty="0" err="1">
                <a:latin typeface="Consolas" panose="020B0609020204030204" pitchFamily="49" charset="0"/>
              </a:rPr>
              <a:t>limit</a:t>
            </a:r>
            <a:r>
              <a:rPr lang="fr-FR" sz="1800" dirty="0">
                <a:latin typeface="Consolas" panose="020B0609020204030204" pitchFamily="49" charset="0"/>
              </a:rPr>
              <a:t>(1000).</a:t>
            </a:r>
            <a:r>
              <a:rPr lang="fr-FR" sz="1800" dirty="0" err="1">
                <a:latin typeface="Consolas" panose="020B0609020204030204" pitchFamily="49" charset="0"/>
              </a:rPr>
              <a:t>repartition</a:t>
            </a:r>
            <a:r>
              <a:rPr lang="fr-FR" sz="1800" dirty="0">
                <a:latin typeface="Consolas" panose="020B0609020204030204" pitchFamily="49" charset="0"/>
              </a:rPr>
              <a:t>(2).</a:t>
            </a:r>
            <a:r>
              <a:rPr lang="fr-FR" sz="1800" dirty="0" err="1">
                <a:latin typeface="Consolas" panose="020B0609020204030204" pitchFamily="49" charset="0"/>
              </a:rPr>
              <a:t>sample</a:t>
            </a:r>
            <a:r>
              <a:rPr lang="fr-FR" sz="1800" dirty="0">
                <a:latin typeface="Consolas" panose="020B0609020204030204" pitchFamily="49" charset="0"/>
              </a:rPr>
              <a:t>(0.9).union(ds2);</a:t>
            </a:r>
          </a:p>
          <a:p>
            <a:pPr algn="l"/>
            <a:r>
              <a:rPr lang="fr-FR" sz="1800" dirty="0">
                <a:latin typeface="Consolas" panose="020B0609020204030204" pitchFamily="49" charset="0"/>
              </a:rPr>
              <a:t>val ds4 = ds3.union(ds3).</a:t>
            </a:r>
            <a:r>
              <a:rPr lang="fr-FR" sz="1800" dirty="0" err="1">
                <a:latin typeface="Consolas" panose="020B0609020204030204" pitchFamily="49" charset="0"/>
              </a:rPr>
              <a:t>limit</a:t>
            </a:r>
            <a:r>
              <a:rPr lang="fr-FR" sz="1800" dirty="0">
                <a:latin typeface="Consolas" panose="020B0609020204030204" pitchFamily="49" charset="0"/>
              </a:rPr>
              <a:t>(1000).</a:t>
            </a:r>
            <a:r>
              <a:rPr lang="fr-FR" sz="1800" dirty="0" err="1">
                <a:latin typeface="Consolas" panose="020B0609020204030204" pitchFamily="49" charset="0"/>
              </a:rPr>
              <a:t>repartition</a:t>
            </a:r>
            <a:r>
              <a:rPr lang="fr-FR" sz="1800" dirty="0">
                <a:latin typeface="Consolas" panose="020B0609020204030204" pitchFamily="49" charset="0"/>
              </a:rPr>
              <a:t>(2).</a:t>
            </a:r>
            <a:r>
              <a:rPr lang="fr-FR" sz="1800" dirty="0" err="1">
                <a:latin typeface="Consolas" panose="020B0609020204030204" pitchFamily="49" charset="0"/>
              </a:rPr>
              <a:t>sample</a:t>
            </a:r>
            <a:r>
              <a:rPr lang="fr-FR" sz="1800" dirty="0">
                <a:latin typeface="Consolas" panose="020B0609020204030204" pitchFamily="49" charset="0"/>
              </a:rPr>
              <a:t>(0.9).union(ds3);</a:t>
            </a:r>
          </a:p>
          <a:p>
            <a:pPr algn="l"/>
            <a:r>
              <a:rPr lang="fr-FR" sz="1800" dirty="0">
                <a:latin typeface="Consolas" panose="020B0609020204030204" pitchFamily="49" charset="0"/>
              </a:rPr>
              <a:t>val ds5 = ds4.union(ds4).</a:t>
            </a:r>
            <a:r>
              <a:rPr lang="fr-FR" sz="1800" dirty="0" err="1">
                <a:latin typeface="Consolas" panose="020B0609020204030204" pitchFamily="49" charset="0"/>
              </a:rPr>
              <a:t>limit</a:t>
            </a:r>
            <a:r>
              <a:rPr lang="fr-FR" sz="1800" dirty="0">
                <a:latin typeface="Consolas" panose="020B0609020204030204" pitchFamily="49" charset="0"/>
              </a:rPr>
              <a:t>(1000).</a:t>
            </a:r>
            <a:r>
              <a:rPr lang="fr-FR" sz="1800" dirty="0" err="1">
                <a:latin typeface="Consolas" panose="020B0609020204030204" pitchFamily="49" charset="0"/>
              </a:rPr>
              <a:t>repartition</a:t>
            </a:r>
            <a:r>
              <a:rPr lang="fr-FR" sz="1800" dirty="0">
                <a:latin typeface="Consolas" panose="020B0609020204030204" pitchFamily="49" charset="0"/>
              </a:rPr>
              <a:t>(2).</a:t>
            </a:r>
            <a:r>
              <a:rPr lang="fr-FR" sz="1800" dirty="0" err="1">
                <a:latin typeface="Consolas" panose="020B0609020204030204" pitchFamily="49" charset="0"/>
              </a:rPr>
              <a:t>sample</a:t>
            </a:r>
            <a:r>
              <a:rPr lang="fr-FR" sz="1800" dirty="0">
                <a:latin typeface="Consolas" panose="020B0609020204030204" pitchFamily="49" charset="0"/>
              </a:rPr>
              <a:t>(0.9).union(ds3);</a:t>
            </a:r>
          </a:p>
          <a:p>
            <a:pPr algn="l"/>
            <a:r>
              <a:rPr lang="fr-FR" sz="1800" dirty="0">
                <a:latin typeface="Consolas" panose="020B0609020204030204" pitchFamily="49" charset="0"/>
              </a:rPr>
              <a:t>ds5.count;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6DD420-4004-B2A5-213A-8AE246D17852}"/>
              </a:ext>
            </a:extLst>
          </p:cNvPr>
          <p:cNvSpPr txBox="1"/>
          <p:nvPr/>
        </p:nvSpPr>
        <p:spPr>
          <a:xfrm>
            <a:off x="253014" y="2500575"/>
            <a:ext cx="8360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Example: </a:t>
            </a:r>
            <a:r>
              <a:rPr lang="fr-FR" sz="2400" dirty="0" err="1"/>
              <a:t>dataset</a:t>
            </a:r>
            <a:r>
              <a:rPr lang="fr-FR" sz="2400" dirty="0"/>
              <a:t> </a:t>
            </a:r>
            <a:r>
              <a:rPr lang="fr-FR" sz="2400" dirty="0" err="1"/>
              <a:t>repeated</a:t>
            </a:r>
            <a:r>
              <a:rPr lang="fr-FR" sz="2400" dirty="0"/>
              <a:t>, </a:t>
            </a:r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 err="1"/>
              <a:t>small</a:t>
            </a:r>
            <a:r>
              <a:rPr lang="fr-FR" sz="2400" dirty="0"/>
              <a:t> variations, </a:t>
            </a:r>
            <a:r>
              <a:rPr lang="fr-FR" sz="2400" dirty="0" err="1"/>
              <a:t>then</a:t>
            </a:r>
            <a:r>
              <a:rPr lang="fr-FR" sz="2400" dirty="0"/>
              <a:t> union …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D910D4-80FB-7CAE-9C3D-4247A7309C1B}"/>
              </a:ext>
            </a:extLst>
          </p:cNvPr>
          <p:cNvSpPr txBox="1"/>
          <p:nvPr/>
        </p:nvSpPr>
        <p:spPr>
          <a:xfrm>
            <a:off x="301840" y="5734975"/>
            <a:ext cx="4767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Open </a:t>
            </a:r>
            <a:r>
              <a:rPr lang="fr-FR" sz="2400" dirty="0" err="1"/>
              <a:t>corresponding</a:t>
            </a:r>
            <a:r>
              <a:rPr lang="fr-FR" sz="2400" dirty="0"/>
              <a:t> DAG in Spark UI</a:t>
            </a:r>
          </a:p>
        </p:txBody>
      </p:sp>
    </p:spTree>
    <p:extLst>
      <p:ext uri="{BB962C8B-B14F-4D97-AF65-F5344CB8AC3E}">
        <p14:creationId xmlns:p14="http://schemas.microsoft.com/office/powerpoint/2010/main" val="16890177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B6EA6-5500-0E35-539B-E0F5A4BB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090"/>
            <a:ext cx="10515600" cy="806727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15: Read </a:t>
            </a:r>
            <a:r>
              <a:rPr lang="fr-FR" dirty="0" err="1"/>
              <a:t>SparkUI</a:t>
            </a:r>
            <a:r>
              <a:rPr lang="fr-FR" dirty="0"/>
              <a:t> DAG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3AE97-0A3C-A0F2-B7D2-5100C1D47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03" y="847817"/>
            <a:ext cx="2470266" cy="54925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7123CE-8B80-F842-058B-D8796330F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631" y="1043968"/>
            <a:ext cx="3124471" cy="52963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F09E1F-E3E9-A140-DAD5-E319F3808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6620" y="936594"/>
            <a:ext cx="3240664" cy="56580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D806B1-D27E-E304-CD65-720CFAE65D1B}"/>
              </a:ext>
            </a:extLst>
          </p:cNvPr>
          <p:cNvSpPr txBox="1"/>
          <p:nvPr/>
        </p:nvSpPr>
        <p:spPr>
          <a:xfrm>
            <a:off x="10626571" y="5903650"/>
            <a:ext cx="1318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And More..</a:t>
            </a:r>
          </a:p>
          <a:p>
            <a:r>
              <a:rPr lang="fr-FR" dirty="0"/>
              <a:t>(not </a:t>
            </a:r>
            <a:r>
              <a:rPr lang="fr-FR" dirty="0" err="1"/>
              <a:t>shown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722817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38275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16:  How to </a:t>
            </a:r>
            <a:r>
              <a:rPr lang="fr-FR" dirty="0" err="1"/>
              <a:t>simplify</a:t>
            </a:r>
            <a:r>
              <a:rPr lang="fr-FR" dirty="0"/>
              <a:t> DAG display ?</a:t>
            </a:r>
            <a:br>
              <a:rPr lang="fr-FR" dirty="0"/>
            </a:br>
            <a:r>
              <a:rPr lang="fr-FR" dirty="0"/>
              <a:t>… .checkpoint() 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1234D1-AA20-FE2D-4FD4-F81305A29ED0}"/>
              </a:ext>
            </a:extLst>
          </p:cNvPr>
          <p:cNvSpPr txBox="1"/>
          <p:nvPr/>
        </p:nvSpPr>
        <p:spPr>
          <a:xfrm>
            <a:off x="2256117" y="1639779"/>
            <a:ext cx="754995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a/ </a:t>
            </a:r>
            <a:r>
              <a:rPr lang="fr-FR" sz="2400" dirty="0" err="1"/>
              <a:t>ensure</a:t>
            </a:r>
            <a:endParaRPr lang="fr-FR" sz="2400" dirty="0"/>
          </a:p>
          <a:p>
            <a:r>
              <a:rPr lang="fr-FR" sz="2400" b="1" dirty="0" err="1"/>
              <a:t>sc.setCheckpointDir</a:t>
            </a:r>
            <a:r>
              <a:rPr lang="fr-FR" sz="2400" dirty="0"/>
              <a:t>(« c:/data/checkpoint-dir »)</a:t>
            </a:r>
          </a:p>
          <a:p>
            <a:endParaRPr lang="fr-FR" sz="2400" dirty="0"/>
          </a:p>
          <a:p>
            <a:r>
              <a:rPr lang="fr-FR" sz="2400" dirty="0"/>
              <a:t>b/ </a:t>
            </a:r>
            <a:r>
              <a:rPr lang="fr-FR" sz="2400" dirty="0" err="1"/>
              <a:t>Same</a:t>
            </a:r>
            <a:r>
              <a:rPr lang="fr-FR" sz="2400" dirty="0"/>
              <a:t> as </a:t>
            </a:r>
            <a:r>
              <a:rPr lang="fr-FR" sz="2400" dirty="0" err="1"/>
              <a:t>Exercise</a:t>
            </a:r>
            <a:r>
              <a:rPr lang="fr-FR" sz="2400" dirty="0"/>
              <a:t> 15… but use checkpoint: </a:t>
            </a:r>
            <a:endParaRPr lang="fr-FR" sz="2400" b="1" dirty="0"/>
          </a:p>
          <a:p>
            <a:r>
              <a:rPr lang="fr-FR" sz="2400" dirty="0"/>
              <a:t>ds3=..</a:t>
            </a:r>
            <a:br>
              <a:rPr lang="fr-FR" sz="2400" dirty="0"/>
            </a:br>
            <a:r>
              <a:rPr lang="fr-FR" sz="2400" b="1" dirty="0"/>
              <a:t>val ds3 = ds3.checkpoint();</a:t>
            </a:r>
            <a:r>
              <a:rPr lang="fr-FR" sz="2400" dirty="0"/>
              <a:t>  // IMPORTANT TO RE-ASSIGN</a:t>
            </a:r>
          </a:p>
          <a:p>
            <a:r>
              <a:rPr lang="fr-FR" sz="2400" dirty="0"/>
              <a:t>ds4=..</a:t>
            </a:r>
          </a:p>
          <a:p>
            <a:endParaRPr lang="fr-FR" sz="2400" dirty="0"/>
          </a:p>
          <a:p>
            <a:r>
              <a:rPr lang="fr-FR" sz="2400" dirty="0"/>
              <a:t>c/ Check in </a:t>
            </a:r>
            <a:r>
              <a:rPr lang="fr-FR" sz="2400" dirty="0" err="1"/>
              <a:t>SparkUI</a:t>
            </a:r>
            <a:r>
              <a:rPr lang="fr-FR" sz="2400" dirty="0"/>
              <a:t>  </a:t>
            </a:r>
            <a:r>
              <a:rPr lang="fr-FR" sz="2400" dirty="0" err="1"/>
              <a:t>that</a:t>
            </a:r>
            <a:r>
              <a:rPr lang="fr-FR" sz="2400" dirty="0"/>
              <a:t> ds3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persisted</a:t>
            </a:r>
            <a:r>
              <a:rPr lang="fr-FR" sz="2400" dirty="0"/>
              <a:t>, </a:t>
            </a:r>
          </a:p>
          <a:p>
            <a:r>
              <a:rPr lang="fr-FR" sz="2400" dirty="0"/>
              <a:t>  … AND </a:t>
            </a:r>
            <a:r>
              <a:rPr lang="fr-FR" sz="2400" dirty="0" err="1"/>
              <a:t>lineage</a:t>
            </a:r>
            <a:r>
              <a:rPr lang="fr-FR" sz="2400" dirty="0"/>
              <a:t> no more </a:t>
            </a:r>
            <a:r>
              <a:rPr lang="fr-FR" sz="2400" dirty="0" err="1"/>
              <a:t>displayed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d/ </a:t>
            </a:r>
            <a:r>
              <a:rPr lang="fr-FR" sz="2400" dirty="0" err="1"/>
              <a:t>there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NO « </a:t>
            </a:r>
            <a:r>
              <a:rPr lang="fr-FR" sz="2400" dirty="0" err="1"/>
              <a:t>unCheckpoint</a:t>
            </a:r>
            <a:r>
              <a:rPr lang="fr-FR" sz="2400" dirty="0"/>
              <a:t>() » as </a:t>
            </a:r>
            <a:r>
              <a:rPr lang="fr-FR" sz="2400" dirty="0" err="1"/>
              <a:t>there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for </a:t>
            </a:r>
            <a:r>
              <a:rPr lang="fr-FR" sz="2400" dirty="0" err="1"/>
              <a:t>unpersist</a:t>
            </a:r>
            <a:r>
              <a:rPr lang="fr-FR" sz="24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272409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BB9FB-1ADF-C476-2B79-9167C51D9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16: .. </a:t>
            </a:r>
            <a:r>
              <a:rPr lang="en-US" dirty="0"/>
              <a:t>Checkpoint directory has not been set in the </a:t>
            </a:r>
            <a:r>
              <a:rPr lang="en-US" dirty="0" err="1"/>
              <a:t>SparkContext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73C38A-C48E-74D6-3BE2-5A5540982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999" y="2384734"/>
            <a:ext cx="10047841" cy="6858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15FA50-5C64-0269-80C8-1C7A27B4A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999" y="4254430"/>
            <a:ext cx="6991956" cy="8382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22C646-4480-0D0E-7896-A4374838AB83}"/>
              </a:ext>
            </a:extLst>
          </p:cNvPr>
          <p:cNvSpPr txBox="1"/>
          <p:nvPr/>
        </p:nvSpPr>
        <p:spPr>
          <a:xfrm>
            <a:off x="1162975" y="3830715"/>
            <a:ext cx="5837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Signature:   </a:t>
            </a:r>
            <a:r>
              <a:rPr lang="fr-FR" dirty="0" err="1"/>
              <a:t>Dataset.checkpoint</a:t>
            </a:r>
            <a:r>
              <a:rPr lang="fr-FR" dirty="0"/>
              <a:t>()  </a:t>
            </a:r>
            <a:r>
              <a:rPr lang="fr-FR" dirty="0">
                <a:sym typeface="Wingdings" panose="05000000000000000000" pitchFamily="2" charset="2"/>
              </a:rPr>
              <a:t>   return NEW </a:t>
            </a:r>
            <a:r>
              <a:rPr lang="fr-FR" dirty="0" err="1">
                <a:sym typeface="Wingdings" panose="05000000000000000000" pitchFamily="2" charset="2"/>
              </a:rPr>
              <a:t>Dataset</a:t>
            </a:r>
            <a:r>
              <a:rPr lang="fr-FR" dirty="0">
                <a:sym typeface="Wingdings" panose="05000000000000000000" pitchFamily="2" charset="2"/>
              </a:rPr>
              <a:t> !!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F59617-9C74-EF07-F43E-28B5920F9D72}"/>
              </a:ext>
            </a:extLst>
          </p:cNvPr>
          <p:cNvSpPr txBox="1"/>
          <p:nvPr/>
        </p:nvSpPr>
        <p:spPr>
          <a:xfrm>
            <a:off x="1162975" y="5488072"/>
            <a:ext cx="5287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Different</a:t>
            </a:r>
            <a:r>
              <a:rPr lang="fr-FR" dirty="0"/>
              <a:t> signature for .cache() !!   No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reassign</a:t>
            </a:r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9736D4-F09F-1392-3948-108DA2ADA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000" y="5857404"/>
            <a:ext cx="2255715" cy="4191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A6299F-49AB-75CE-1359-F362DB6E469B}"/>
              </a:ext>
            </a:extLst>
          </p:cNvPr>
          <p:cNvSpPr txBox="1"/>
          <p:nvPr/>
        </p:nvSpPr>
        <p:spPr>
          <a:xfrm>
            <a:off x="3048370" y="3244334"/>
            <a:ext cx="6096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 err="1"/>
              <a:t>sc.setCheckpointDir</a:t>
            </a:r>
            <a:r>
              <a:rPr lang="fr-FR" sz="1800" dirty="0"/>
              <a:t>(« c:/data/checkpoint-dir »)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2787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9C29C-E452-D9F8-B157-69024E3E6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530"/>
            <a:ext cx="10515600" cy="715218"/>
          </a:xfrm>
        </p:spPr>
        <p:txBody>
          <a:bodyPr/>
          <a:lstStyle/>
          <a:p>
            <a:pPr algn="ctr"/>
            <a:r>
              <a:rPr lang="fr-FR" dirty="0" err="1"/>
              <a:t>Reminder</a:t>
            </a:r>
            <a:r>
              <a:rPr lang="fr-FR" dirty="0"/>
              <a:t> Hands-On 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1E9D8F-71D1-3907-DF02-20756D44B17F}"/>
              </a:ext>
            </a:extLst>
          </p:cNvPr>
          <p:cNvSpPr txBox="1"/>
          <p:nvPr/>
        </p:nvSpPr>
        <p:spPr>
          <a:xfrm>
            <a:off x="4153640" y="3364182"/>
            <a:ext cx="35344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/>
              <a:t>Spark </a:t>
            </a:r>
            <a:r>
              <a:rPr lang="fr-FR" sz="2400" b="1" dirty="0" err="1"/>
              <a:t>Catalog</a:t>
            </a:r>
            <a:r>
              <a:rPr lang="fr-FR" sz="2400" b="1" dirty="0"/>
              <a:t> - </a:t>
            </a:r>
            <a:r>
              <a:rPr lang="fr-FR" sz="2400" b="1" dirty="0" err="1"/>
              <a:t>Metastore</a:t>
            </a:r>
            <a:endParaRPr lang="fr-FR" sz="2400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829BAEB-87DD-6E70-FC24-2DE82E3C6027}"/>
              </a:ext>
            </a:extLst>
          </p:cNvPr>
          <p:cNvCxnSpPr/>
          <p:nvPr/>
        </p:nvCxnSpPr>
        <p:spPr>
          <a:xfrm flipV="1">
            <a:off x="7659936" y="2783875"/>
            <a:ext cx="602707" cy="48247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0355AD-673C-208B-7904-B37E10BDDFAA}"/>
              </a:ext>
            </a:extLst>
          </p:cNvPr>
          <p:cNvCxnSpPr>
            <a:cxnSpLocks/>
          </p:cNvCxnSpPr>
          <p:nvPr/>
        </p:nvCxnSpPr>
        <p:spPr>
          <a:xfrm>
            <a:off x="5898779" y="3952770"/>
            <a:ext cx="394441" cy="78064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DDA027-32D6-8459-E9C7-01F4A7FAF453}"/>
              </a:ext>
            </a:extLst>
          </p:cNvPr>
          <p:cNvCxnSpPr>
            <a:cxnSpLocks/>
          </p:cNvCxnSpPr>
          <p:nvPr/>
        </p:nvCxnSpPr>
        <p:spPr>
          <a:xfrm flipH="1">
            <a:off x="4845623" y="3988799"/>
            <a:ext cx="391708" cy="74603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15CB16-4757-10E0-1EB7-5F591949D6E7}"/>
              </a:ext>
            </a:extLst>
          </p:cNvPr>
          <p:cNvCxnSpPr>
            <a:cxnSpLocks/>
          </p:cNvCxnSpPr>
          <p:nvPr/>
        </p:nvCxnSpPr>
        <p:spPr>
          <a:xfrm>
            <a:off x="6846858" y="3772779"/>
            <a:ext cx="841204" cy="32426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FC7ABBE-4499-EFF3-711D-7611CE4E2FD9}"/>
              </a:ext>
            </a:extLst>
          </p:cNvPr>
          <p:cNvCxnSpPr>
            <a:cxnSpLocks/>
          </p:cNvCxnSpPr>
          <p:nvPr/>
        </p:nvCxnSpPr>
        <p:spPr>
          <a:xfrm flipH="1" flipV="1">
            <a:off x="4153640" y="2929954"/>
            <a:ext cx="561850" cy="39113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74D5A7-8688-0BA0-4F4B-17154B492D4B}"/>
              </a:ext>
            </a:extLst>
          </p:cNvPr>
          <p:cNvCxnSpPr>
            <a:cxnSpLocks/>
          </p:cNvCxnSpPr>
          <p:nvPr/>
        </p:nvCxnSpPr>
        <p:spPr>
          <a:xfrm flipH="1">
            <a:off x="3416994" y="3764780"/>
            <a:ext cx="825228" cy="28508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75C362A-B1ED-7153-F7B8-2B8612F92CE8}"/>
              </a:ext>
            </a:extLst>
          </p:cNvPr>
          <p:cNvSpPr txBox="1"/>
          <p:nvPr/>
        </p:nvSpPr>
        <p:spPr>
          <a:xfrm>
            <a:off x="7939328" y="2287620"/>
            <a:ext cx="1750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createTempView</a:t>
            </a:r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8001B9-3552-9E06-E743-ECFF04678368}"/>
              </a:ext>
            </a:extLst>
          </p:cNvPr>
          <p:cNvSpPr txBox="1"/>
          <p:nvPr/>
        </p:nvSpPr>
        <p:spPr>
          <a:xfrm>
            <a:off x="8052857" y="1186736"/>
            <a:ext cx="2035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SQL on java </a:t>
            </a:r>
            <a:r>
              <a:rPr lang="fr-FR" dirty="0" err="1"/>
              <a:t>Dataset</a:t>
            </a:r>
            <a:endParaRPr lang="fr-FR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AF6ECE-ADEA-8BE8-BECC-C1CF5CB72B67}"/>
              </a:ext>
            </a:extLst>
          </p:cNvPr>
          <p:cNvCxnSpPr>
            <a:cxnSpLocks/>
          </p:cNvCxnSpPr>
          <p:nvPr/>
        </p:nvCxnSpPr>
        <p:spPr>
          <a:xfrm flipH="1" flipV="1">
            <a:off x="8481592" y="1484785"/>
            <a:ext cx="258460" cy="84562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115E604-A250-3A33-DACE-87796DEFB9DA}"/>
              </a:ext>
            </a:extLst>
          </p:cNvPr>
          <p:cNvCxnSpPr>
            <a:cxnSpLocks/>
          </p:cNvCxnSpPr>
          <p:nvPr/>
        </p:nvCxnSpPr>
        <p:spPr>
          <a:xfrm flipV="1">
            <a:off x="9210570" y="2200624"/>
            <a:ext cx="622161" cy="12978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52AD2D3-70A5-F9C8-1CD6-FA9EAA029AFB}"/>
              </a:ext>
            </a:extLst>
          </p:cNvPr>
          <p:cNvSpPr txBox="1"/>
          <p:nvPr/>
        </p:nvSpPr>
        <p:spPr>
          <a:xfrm>
            <a:off x="9832731" y="1961076"/>
            <a:ext cx="2211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Describe</a:t>
            </a:r>
            <a:r>
              <a:rPr lang="fr-FR" dirty="0"/>
              <a:t> table .OK</a:t>
            </a:r>
            <a:br>
              <a:rPr lang="fr-FR" dirty="0"/>
            </a:br>
            <a:r>
              <a:rPr lang="fr-FR" dirty="0"/>
              <a:t>show </a:t>
            </a:r>
            <a:r>
              <a:rPr lang="fr-FR" dirty="0" err="1"/>
              <a:t>Create</a:t>
            </a:r>
            <a:r>
              <a:rPr lang="fr-FR" dirty="0"/>
              <a:t> Table KO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FC759FF-AA10-318B-262D-9A29DFFAF519}"/>
              </a:ext>
            </a:extLst>
          </p:cNvPr>
          <p:cNvCxnSpPr>
            <a:cxnSpLocks/>
          </p:cNvCxnSpPr>
          <p:nvPr/>
        </p:nvCxnSpPr>
        <p:spPr>
          <a:xfrm flipV="1">
            <a:off x="8982205" y="1856964"/>
            <a:ext cx="284142" cy="42727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BA93DB4-07C6-33C3-80EF-E7648BEC0FFB}"/>
              </a:ext>
            </a:extLst>
          </p:cNvPr>
          <p:cNvSpPr txBox="1"/>
          <p:nvPr/>
        </p:nvSpPr>
        <p:spPr>
          <a:xfrm>
            <a:off x="9111418" y="1493558"/>
            <a:ext cx="113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List Tables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078494-157D-9F7F-C693-D47143176F85}"/>
              </a:ext>
            </a:extLst>
          </p:cNvPr>
          <p:cNvSpPr txBox="1"/>
          <p:nvPr/>
        </p:nvSpPr>
        <p:spPr>
          <a:xfrm>
            <a:off x="7746881" y="3825847"/>
            <a:ext cx="2356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createGlobalTempView</a:t>
            </a:r>
            <a:endParaRPr lang="fr-FR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5775F8A-2631-629A-84E2-C6CE5B26B6DA}"/>
              </a:ext>
            </a:extLst>
          </p:cNvPr>
          <p:cNvCxnSpPr>
            <a:cxnSpLocks/>
          </p:cNvCxnSpPr>
          <p:nvPr/>
        </p:nvCxnSpPr>
        <p:spPr>
          <a:xfrm>
            <a:off x="9189372" y="4195179"/>
            <a:ext cx="622829" cy="24099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4F829D7-A56E-AB5E-CB2D-AC7F1E272D04}"/>
              </a:ext>
            </a:extLst>
          </p:cNvPr>
          <p:cNvSpPr txBox="1"/>
          <p:nvPr/>
        </p:nvSpPr>
        <p:spPr>
          <a:xfrm>
            <a:off x="10019116" y="4087083"/>
            <a:ext cx="1797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« </a:t>
            </a:r>
            <a:r>
              <a:rPr lang="fr-FR" dirty="0" err="1"/>
              <a:t>global_temp</a:t>
            </a:r>
            <a:r>
              <a:rPr lang="fr-FR" dirty="0"/>
              <a:t> »</a:t>
            </a:r>
            <a:br>
              <a:rPr lang="fr-FR" dirty="0"/>
            </a:br>
            <a:r>
              <a:rPr lang="fr-FR" dirty="0" err="1"/>
              <a:t>hidden</a:t>
            </a:r>
            <a:r>
              <a:rPr lang="fr-FR" dirty="0"/>
              <a:t> </a:t>
            </a:r>
            <a:r>
              <a:rPr lang="fr-FR" dirty="0" err="1"/>
              <a:t>Database</a:t>
            </a:r>
            <a:endParaRPr lang="fr-FR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A1ADC1-E600-9A2D-EC05-DC0CEC2CE63A}"/>
              </a:ext>
            </a:extLst>
          </p:cNvPr>
          <p:cNvCxnSpPr>
            <a:cxnSpLocks/>
          </p:cNvCxnSpPr>
          <p:nvPr/>
        </p:nvCxnSpPr>
        <p:spPr>
          <a:xfrm>
            <a:off x="8819725" y="4195179"/>
            <a:ext cx="268202" cy="52697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1D70078-5892-50B3-7848-77FC11C8D8BF}"/>
              </a:ext>
            </a:extLst>
          </p:cNvPr>
          <p:cNvSpPr txBox="1"/>
          <p:nvPr/>
        </p:nvSpPr>
        <p:spPr>
          <a:xfrm>
            <a:off x="8439263" y="4779580"/>
            <a:ext cx="2247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Global=Multi Sessions</a:t>
            </a:r>
            <a:br>
              <a:rPr lang="fr-FR" dirty="0"/>
            </a:br>
            <a:r>
              <a:rPr lang="fr-FR" dirty="0"/>
              <a:t> (</a:t>
            </a:r>
            <a:r>
              <a:rPr lang="fr-FR" dirty="0" err="1"/>
              <a:t>SparkContext</a:t>
            </a:r>
            <a:r>
              <a:rPr lang="fr-FR" dirty="0"/>
              <a:t>)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4CD06EF-3632-AF20-D762-DE5954DF66EC}"/>
              </a:ext>
            </a:extLst>
          </p:cNvPr>
          <p:cNvCxnSpPr>
            <a:cxnSpLocks/>
          </p:cNvCxnSpPr>
          <p:nvPr/>
        </p:nvCxnSpPr>
        <p:spPr>
          <a:xfrm flipH="1">
            <a:off x="8042716" y="4183922"/>
            <a:ext cx="352158" cy="42336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E9EED8C-EDA8-D3B1-9A93-2AD3B77BAEAF}"/>
              </a:ext>
            </a:extLst>
          </p:cNvPr>
          <p:cNvSpPr txBox="1"/>
          <p:nvPr/>
        </p:nvSpPr>
        <p:spPr>
          <a:xfrm>
            <a:off x="7377591" y="4607289"/>
            <a:ext cx="117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temporary</a:t>
            </a:r>
            <a:endParaRPr lang="fr-FR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0A8EAFA-AC44-D765-8101-5648F2595210}"/>
              </a:ext>
            </a:extLst>
          </p:cNvPr>
          <p:cNvSpPr txBox="1"/>
          <p:nvPr/>
        </p:nvSpPr>
        <p:spPr>
          <a:xfrm>
            <a:off x="5743852" y="5069150"/>
            <a:ext cx="159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HiveMetaStore</a:t>
            </a:r>
            <a:endParaRPr lang="fr-FR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0C50008-0C76-A2B0-0CE1-0171247E95D4}"/>
              </a:ext>
            </a:extLst>
          </p:cNvPr>
          <p:cNvCxnSpPr>
            <a:cxnSpLocks/>
          </p:cNvCxnSpPr>
          <p:nvPr/>
        </p:nvCxnSpPr>
        <p:spPr>
          <a:xfrm flipH="1">
            <a:off x="5557421" y="5438482"/>
            <a:ext cx="735799" cy="612735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75FE302-13A8-1EA0-44AF-D096D79ACB0D}"/>
              </a:ext>
            </a:extLst>
          </p:cNvPr>
          <p:cNvSpPr txBox="1"/>
          <p:nvPr/>
        </p:nvSpPr>
        <p:spPr>
          <a:xfrm>
            <a:off x="4956103" y="6047682"/>
            <a:ext cx="1865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Plain </a:t>
            </a:r>
            <a:r>
              <a:rPr lang="fr-FR" dirty="0" err="1"/>
              <a:t>old</a:t>
            </a:r>
            <a:r>
              <a:rPr lang="fr-FR" dirty="0"/>
              <a:t> server, </a:t>
            </a:r>
            <a:br>
              <a:rPr lang="fr-FR" dirty="0"/>
            </a:b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relational</a:t>
            </a:r>
            <a:r>
              <a:rPr lang="fr-FR" dirty="0"/>
              <a:t> DB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D5CB3C5-A6BF-CB7D-E360-959D9DE5E736}"/>
              </a:ext>
            </a:extLst>
          </p:cNvPr>
          <p:cNvCxnSpPr>
            <a:cxnSpLocks/>
          </p:cNvCxnSpPr>
          <p:nvPr/>
        </p:nvCxnSpPr>
        <p:spPr>
          <a:xfrm>
            <a:off x="6812886" y="5426322"/>
            <a:ext cx="269565" cy="36103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2D8ADD0-41AF-B9E7-9D15-4F1F350BD84F}"/>
              </a:ext>
            </a:extLst>
          </p:cNvPr>
          <p:cNvSpPr txBox="1"/>
          <p:nvPr/>
        </p:nvSpPr>
        <p:spPr>
          <a:xfrm>
            <a:off x="7132677" y="5825228"/>
            <a:ext cx="1317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Do not use!</a:t>
            </a:r>
          </a:p>
          <a:p>
            <a:r>
              <a:rPr lang="fr-FR" dirty="0"/>
              <a:t>HiveServer2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342366-C260-347F-1B33-D6CC88226CB8}"/>
              </a:ext>
            </a:extLst>
          </p:cNvPr>
          <p:cNvSpPr txBox="1"/>
          <p:nvPr/>
        </p:nvSpPr>
        <p:spPr>
          <a:xfrm>
            <a:off x="1898276" y="5368628"/>
            <a:ext cx="18250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Search</a:t>
            </a:r>
            <a:r>
              <a:rPr lang="fr-FR" dirty="0"/>
              <a:t> +</a:t>
            </a:r>
            <a:br>
              <a:rPr lang="fr-FR" dirty="0"/>
            </a:br>
            <a:r>
              <a:rPr lang="fr-FR" dirty="0"/>
              <a:t>Download</a:t>
            </a:r>
            <a:br>
              <a:rPr lang="fr-FR" dirty="0"/>
            </a:br>
            <a:r>
              <a:rPr lang="fr-FR" dirty="0"/>
              <a:t>jar</a:t>
            </a:r>
          </a:p>
          <a:p>
            <a:r>
              <a:rPr lang="fr-FR" dirty="0"/>
              <a:t>(</a:t>
            </a:r>
            <a:r>
              <a:rPr lang="fr-FR" dirty="0" err="1"/>
              <a:t>postgres,derby</a:t>
            </a:r>
            <a:r>
              <a:rPr lang="fr-FR" dirty="0"/>
              <a:t>..)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00C9E60-F51D-BE50-A9BE-28050B4CC426}"/>
              </a:ext>
            </a:extLst>
          </p:cNvPr>
          <p:cNvSpPr txBox="1"/>
          <p:nvPr/>
        </p:nvSpPr>
        <p:spPr>
          <a:xfrm>
            <a:off x="1861042" y="3629604"/>
            <a:ext cx="1672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Configure Spark</a:t>
            </a:r>
          </a:p>
          <a:p>
            <a:r>
              <a:rPr lang="fr-FR" dirty="0" err="1"/>
              <a:t>ExternalCatalog</a:t>
            </a:r>
            <a:endParaRPr lang="fr-FR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E332399-E85E-2E0B-E886-885B122A99B0}"/>
              </a:ext>
            </a:extLst>
          </p:cNvPr>
          <p:cNvSpPr txBox="1"/>
          <p:nvPr/>
        </p:nvSpPr>
        <p:spPr>
          <a:xfrm>
            <a:off x="3284498" y="4578085"/>
            <a:ext cx="23162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Config</a:t>
            </a:r>
          </a:p>
          <a:p>
            <a:r>
              <a:rPr lang="fr-FR" dirty="0"/>
              <a:t>HADOOP_CONFIG_DIR</a:t>
            </a:r>
          </a:p>
          <a:p>
            <a:r>
              <a:rPr lang="fr-FR" dirty="0"/>
              <a:t> (or HADOOP_HOME)</a:t>
            </a:r>
          </a:p>
          <a:p>
            <a:r>
              <a:rPr lang="fr-FR" dirty="0"/>
              <a:t>   /hive-site.xml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F376094-9B17-1200-3661-6ACE54CFCD33}"/>
              </a:ext>
            </a:extLst>
          </p:cNvPr>
          <p:cNvCxnSpPr>
            <a:cxnSpLocks/>
            <a:endCxn id="49" idx="0"/>
          </p:cNvCxnSpPr>
          <p:nvPr/>
        </p:nvCxnSpPr>
        <p:spPr>
          <a:xfrm flipH="1">
            <a:off x="2810802" y="4269820"/>
            <a:ext cx="316940" cy="109880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C86B33F-38F9-0E41-C0F7-937442403232}"/>
              </a:ext>
            </a:extLst>
          </p:cNvPr>
          <p:cNvCxnSpPr>
            <a:cxnSpLocks/>
          </p:cNvCxnSpPr>
          <p:nvPr/>
        </p:nvCxnSpPr>
        <p:spPr>
          <a:xfrm flipH="1">
            <a:off x="1861042" y="4269820"/>
            <a:ext cx="577642" cy="308265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D2E1285-B9A0-6F2C-3CFF-175604489F36}"/>
              </a:ext>
            </a:extLst>
          </p:cNvPr>
          <p:cNvSpPr txBox="1"/>
          <p:nvPr/>
        </p:nvSpPr>
        <p:spPr>
          <a:xfrm>
            <a:off x="113642" y="4269820"/>
            <a:ext cx="2701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--conf </a:t>
            </a:r>
            <a:r>
              <a:rPr lang="fr-FR" dirty="0" err="1"/>
              <a:t>spark.sql</a:t>
            </a:r>
            <a:r>
              <a:rPr lang="fr-FR" dirty="0"/>
              <a:t>.</a:t>
            </a:r>
            <a:br>
              <a:rPr lang="fr-FR" dirty="0"/>
            </a:br>
            <a:r>
              <a:rPr lang="fr-FR" dirty="0"/>
              <a:t>  </a:t>
            </a:r>
            <a:r>
              <a:rPr lang="fr-FR" sz="1800" dirty="0" err="1"/>
              <a:t>catalogImplementation</a:t>
            </a:r>
            <a:r>
              <a:rPr lang="fr-FR" sz="1800" dirty="0"/>
              <a:t>=..</a:t>
            </a:r>
            <a:endParaRPr lang="fr-FR" dirty="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C22CA46-0B76-5EC8-4B8F-8C07821F5B07}"/>
              </a:ext>
            </a:extLst>
          </p:cNvPr>
          <p:cNvCxnSpPr>
            <a:cxnSpLocks/>
          </p:cNvCxnSpPr>
          <p:nvPr/>
        </p:nvCxnSpPr>
        <p:spPr>
          <a:xfrm flipH="1">
            <a:off x="549163" y="4916151"/>
            <a:ext cx="599971" cy="337665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64ABF3E-0A79-F522-BEA3-930E37A3D613}"/>
              </a:ext>
            </a:extLst>
          </p:cNvPr>
          <p:cNvCxnSpPr>
            <a:cxnSpLocks/>
          </p:cNvCxnSpPr>
          <p:nvPr/>
        </p:nvCxnSpPr>
        <p:spPr>
          <a:xfrm flipH="1">
            <a:off x="1287648" y="4936581"/>
            <a:ext cx="9257" cy="53828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21EC8CC-C84D-ADFA-DB93-6404DB1D4C7C}"/>
              </a:ext>
            </a:extLst>
          </p:cNvPr>
          <p:cNvSpPr txBox="1"/>
          <p:nvPr/>
        </p:nvSpPr>
        <p:spPr>
          <a:xfrm>
            <a:off x="17481" y="5188395"/>
            <a:ext cx="1221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in-memory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B46EF58-DBD8-F871-6630-FD8B694D6A93}"/>
              </a:ext>
            </a:extLst>
          </p:cNvPr>
          <p:cNvSpPr txBox="1"/>
          <p:nvPr/>
        </p:nvSpPr>
        <p:spPr>
          <a:xfrm>
            <a:off x="1023445" y="5495297"/>
            <a:ext cx="576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hive</a:t>
            </a:r>
            <a:endParaRPr lang="fr-FR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E36CD74-6A11-BEA8-95D1-AE9AC71F294F}"/>
              </a:ext>
            </a:extLst>
          </p:cNvPr>
          <p:cNvSpPr txBox="1"/>
          <p:nvPr/>
        </p:nvSpPr>
        <p:spPr>
          <a:xfrm>
            <a:off x="3339730" y="252926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SQL DDL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1082316-623E-C804-8DCA-ED6473A346E3}"/>
              </a:ext>
            </a:extLst>
          </p:cNvPr>
          <p:cNvCxnSpPr>
            <a:cxnSpLocks/>
            <a:stCxn id="71" idx="1"/>
            <a:endCxn id="109" idx="3"/>
          </p:cNvCxnSpPr>
          <p:nvPr/>
        </p:nvCxnSpPr>
        <p:spPr>
          <a:xfrm flipH="1">
            <a:off x="2578435" y="2713926"/>
            <a:ext cx="761295" cy="16601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C0C8C46-CC43-93FB-C513-772E9CA4C71F}"/>
              </a:ext>
            </a:extLst>
          </p:cNvPr>
          <p:cNvCxnSpPr>
            <a:cxnSpLocks/>
          </p:cNvCxnSpPr>
          <p:nvPr/>
        </p:nvCxnSpPr>
        <p:spPr>
          <a:xfrm flipH="1" flipV="1">
            <a:off x="3058406" y="1820184"/>
            <a:ext cx="693396" cy="70907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63FDE75C-23C9-36C5-2393-CCF4B411ADD0}"/>
              </a:ext>
            </a:extLst>
          </p:cNvPr>
          <p:cNvSpPr txBox="1"/>
          <p:nvPr/>
        </p:nvSpPr>
        <p:spPr>
          <a:xfrm>
            <a:off x="2301764" y="1522890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SQL on Files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83A5824-883B-2FFB-FC29-0BA1CA1E9DDB}"/>
              </a:ext>
            </a:extLst>
          </p:cNvPr>
          <p:cNvCxnSpPr>
            <a:cxnSpLocks/>
          </p:cNvCxnSpPr>
          <p:nvPr/>
        </p:nvCxnSpPr>
        <p:spPr>
          <a:xfrm flipH="1" flipV="1">
            <a:off x="1811288" y="1445050"/>
            <a:ext cx="417448" cy="23285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E82E2560-8933-88DA-DFA3-4E614D68810D}"/>
              </a:ext>
            </a:extLst>
          </p:cNvPr>
          <p:cNvSpPr txBox="1"/>
          <p:nvPr/>
        </p:nvSpPr>
        <p:spPr>
          <a:xfrm>
            <a:off x="516889" y="1004060"/>
            <a:ext cx="1333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STORED AS..</a:t>
            </a:r>
          </a:p>
          <a:p>
            <a:r>
              <a:rPr lang="fr-FR" dirty="0"/>
              <a:t>LOCATION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C5420CD-8150-1FF6-EA6F-CF9D041CA306}"/>
              </a:ext>
            </a:extLst>
          </p:cNvPr>
          <p:cNvCxnSpPr>
            <a:cxnSpLocks/>
          </p:cNvCxnSpPr>
          <p:nvPr/>
        </p:nvCxnSpPr>
        <p:spPr>
          <a:xfrm flipV="1">
            <a:off x="2658733" y="1267479"/>
            <a:ext cx="163745" cy="26489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B468396-9B6B-7AAA-9CB6-2BD2F8EA4F94}"/>
              </a:ext>
            </a:extLst>
          </p:cNvPr>
          <p:cNvSpPr txBox="1"/>
          <p:nvPr/>
        </p:nvSpPr>
        <p:spPr>
          <a:xfrm>
            <a:off x="2042848" y="688487"/>
            <a:ext cx="2395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*/Files per </a:t>
            </a:r>
            <a:r>
              <a:rPr lang="fr-FR" dirty="0" err="1"/>
              <a:t>dir</a:t>
            </a:r>
            <a:endParaRPr lang="fr-FR" dirty="0"/>
          </a:p>
          <a:p>
            <a:r>
              <a:rPr lang="fr-FR" dirty="0"/>
              <a:t>1…N new file per insert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9D04B89-CE55-A2F3-4D7E-D480C3B37464}"/>
              </a:ext>
            </a:extLst>
          </p:cNvPr>
          <p:cNvSpPr txBox="1"/>
          <p:nvPr/>
        </p:nvSpPr>
        <p:spPr>
          <a:xfrm>
            <a:off x="5026395" y="2190829"/>
            <a:ext cx="2106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TABLE PARTITIONED </a:t>
            </a:r>
            <a:br>
              <a:rPr lang="fr-FR" dirty="0"/>
            </a:br>
            <a:r>
              <a:rPr lang="fr-FR" dirty="0"/>
              <a:t>BY(col type)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AF69AC6-D651-9617-FE35-415B98B2F23C}"/>
              </a:ext>
            </a:extLst>
          </p:cNvPr>
          <p:cNvCxnSpPr>
            <a:cxnSpLocks/>
          </p:cNvCxnSpPr>
          <p:nvPr/>
        </p:nvCxnSpPr>
        <p:spPr>
          <a:xfrm>
            <a:off x="5758592" y="2835522"/>
            <a:ext cx="0" cy="45815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504777E-8AE0-8C45-835C-755C0ABEFF93}"/>
              </a:ext>
            </a:extLst>
          </p:cNvPr>
          <p:cNvCxnSpPr>
            <a:cxnSpLocks/>
          </p:cNvCxnSpPr>
          <p:nvPr/>
        </p:nvCxnSpPr>
        <p:spPr>
          <a:xfrm>
            <a:off x="4915609" y="1886645"/>
            <a:ext cx="427610" cy="23029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5713E64-AB77-04B0-C5F7-9E46A8FED237}"/>
              </a:ext>
            </a:extLst>
          </p:cNvPr>
          <p:cNvCxnSpPr>
            <a:cxnSpLocks/>
          </p:cNvCxnSpPr>
          <p:nvPr/>
        </p:nvCxnSpPr>
        <p:spPr>
          <a:xfrm flipH="1" flipV="1">
            <a:off x="2197223" y="2271251"/>
            <a:ext cx="1101142" cy="29320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5E211612-6747-8BBC-F78B-65ED83144AB5}"/>
              </a:ext>
            </a:extLst>
          </p:cNvPr>
          <p:cNvCxnSpPr>
            <a:cxnSpLocks/>
          </p:cNvCxnSpPr>
          <p:nvPr/>
        </p:nvCxnSpPr>
        <p:spPr>
          <a:xfrm flipH="1">
            <a:off x="2197223" y="2881709"/>
            <a:ext cx="1121857" cy="50185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8D618EAC-ECB2-B5D4-5A5C-0544FBF86B28}"/>
              </a:ext>
            </a:extLst>
          </p:cNvPr>
          <p:cNvSpPr txBox="1"/>
          <p:nvPr/>
        </p:nvSpPr>
        <p:spPr>
          <a:xfrm>
            <a:off x="511586" y="3218053"/>
            <a:ext cx="150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SHOW TABLES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227EA1-6C86-22BE-754C-A7C34AACA5C2}"/>
              </a:ext>
            </a:extLst>
          </p:cNvPr>
          <p:cNvSpPr txBox="1"/>
          <p:nvPr/>
        </p:nvSpPr>
        <p:spPr>
          <a:xfrm>
            <a:off x="423037" y="2695270"/>
            <a:ext cx="215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SHOW CREATE TABLE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4D334B6-E7F7-F73A-1B99-F7EB307B5C0B}"/>
              </a:ext>
            </a:extLst>
          </p:cNvPr>
          <p:cNvSpPr txBox="1"/>
          <p:nvPr/>
        </p:nvSpPr>
        <p:spPr>
          <a:xfrm>
            <a:off x="93024" y="1939964"/>
            <a:ext cx="2565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CREATE EXTERNAL TABLE </a:t>
            </a:r>
            <a:br>
              <a:rPr lang="fr-FR" dirty="0"/>
            </a:br>
            <a:r>
              <a:rPr lang="fr-FR" dirty="0"/>
              <a:t>   IF NOT EXISTS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367662-D324-4AE3-99A7-4ECF4A9FAF0E}"/>
              </a:ext>
            </a:extLst>
          </p:cNvPr>
          <p:cNvCxnSpPr>
            <a:cxnSpLocks/>
          </p:cNvCxnSpPr>
          <p:nvPr/>
        </p:nvCxnSpPr>
        <p:spPr>
          <a:xfrm flipV="1">
            <a:off x="5631026" y="1524757"/>
            <a:ext cx="236739" cy="61186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25AB623-0625-BDDA-2818-BAD5C4C6D553}"/>
              </a:ext>
            </a:extLst>
          </p:cNvPr>
          <p:cNvSpPr txBox="1"/>
          <p:nvPr/>
        </p:nvSpPr>
        <p:spPr>
          <a:xfrm>
            <a:off x="5743852" y="800837"/>
            <a:ext cx="1631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 SQL </a:t>
            </a:r>
            <a:br>
              <a:rPr lang="fr-FR" dirty="0"/>
            </a:br>
            <a:r>
              <a:rPr lang="fr-FR" dirty="0"/>
              <a:t>Update/ </a:t>
            </a:r>
            <a:r>
              <a:rPr lang="fr-FR" dirty="0" err="1"/>
              <a:t>Delete</a:t>
            </a:r>
            <a:endParaRPr lang="fr-F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FD9B0F-DD54-7C84-2DD8-F2C9B3F83265}"/>
              </a:ext>
            </a:extLst>
          </p:cNvPr>
          <p:cNvSpPr txBox="1"/>
          <p:nvPr/>
        </p:nvSpPr>
        <p:spPr>
          <a:xfrm>
            <a:off x="3976765" y="1306917"/>
            <a:ext cx="1686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Insert </a:t>
            </a:r>
            <a:r>
              <a:rPr lang="fr-FR" dirty="0" err="1"/>
              <a:t>overwrite</a:t>
            </a:r>
            <a:endParaRPr lang="fr-FR" dirty="0"/>
          </a:p>
          <a:p>
            <a:r>
              <a:rPr lang="fr-FR" dirty="0"/>
              <a:t>.. By partition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833E480-D649-FA65-7E8E-C7754B2E42E4}"/>
              </a:ext>
            </a:extLst>
          </p:cNvPr>
          <p:cNvCxnSpPr>
            <a:cxnSpLocks/>
            <a:stCxn id="93" idx="0"/>
          </p:cNvCxnSpPr>
          <p:nvPr/>
        </p:nvCxnSpPr>
        <p:spPr>
          <a:xfrm flipV="1">
            <a:off x="6079536" y="1814644"/>
            <a:ext cx="347579" cy="376185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0AB15A1-9BA0-2623-1073-E5F148F3DA78}"/>
              </a:ext>
            </a:extLst>
          </p:cNvPr>
          <p:cNvSpPr txBox="1"/>
          <p:nvPr/>
        </p:nvSpPr>
        <p:spPr>
          <a:xfrm>
            <a:off x="6379119" y="1469232"/>
            <a:ext cx="14091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Read </a:t>
            </a:r>
            <a:r>
              <a:rPr lang="fr-FR" dirty="0" err="1"/>
              <a:t>Optim</a:t>
            </a:r>
            <a:r>
              <a:rPr lang="fr-FR" dirty="0"/>
              <a:t>: </a:t>
            </a:r>
            <a:br>
              <a:rPr lang="fr-FR" dirty="0"/>
            </a:br>
            <a:r>
              <a:rPr lang="fr-FR" dirty="0"/>
              <a:t>part-</a:t>
            </a:r>
            <a:r>
              <a:rPr lang="fr-FR" dirty="0" err="1"/>
              <a:t>pruning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66965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BB9FB-1ADF-C476-2B79-9167C51D9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919"/>
            <a:ext cx="10515600" cy="838274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16: c</a:t>
            </a:r>
            <a:r>
              <a:rPr lang="en-US" dirty="0" err="1"/>
              <a:t>heckpoint</a:t>
            </a:r>
            <a:r>
              <a:rPr lang="en-US" dirty="0"/>
              <a:t> -&gt; new Dataset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15FA50-5C64-0269-80C8-1C7A27B4A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050" y="2159300"/>
            <a:ext cx="6991956" cy="8382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22C646-4480-0D0E-7896-A4374838AB83}"/>
              </a:ext>
            </a:extLst>
          </p:cNvPr>
          <p:cNvSpPr txBox="1"/>
          <p:nvPr/>
        </p:nvSpPr>
        <p:spPr>
          <a:xfrm>
            <a:off x="1123026" y="1735585"/>
            <a:ext cx="5837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Signature:   </a:t>
            </a:r>
            <a:r>
              <a:rPr lang="fr-FR" dirty="0" err="1"/>
              <a:t>Dataset.checkpoint</a:t>
            </a:r>
            <a:r>
              <a:rPr lang="fr-FR" dirty="0"/>
              <a:t>()  </a:t>
            </a:r>
            <a:r>
              <a:rPr lang="fr-FR" dirty="0">
                <a:sym typeface="Wingdings" panose="05000000000000000000" pitchFamily="2" charset="2"/>
              </a:rPr>
              <a:t>   return NEW </a:t>
            </a:r>
            <a:r>
              <a:rPr lang="fr-FR" dirty="0" err="1">
                <a:sym typeface="Wingdings" panose="05000000000000000000" pitchFamily="2" charset="2"/>
              </a:rPr>
              <a:t>Dataset</a:t>
            </a:r>
            <a:r>
              <a:rPr lang="fr-FR" dirty="0">
                <a:sym typeface="Wingdings" panose="05000000000000000000" pitchFamily="2" charset="2"/>
              </a:rPr>
              <a:t> !!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F59617-9C74-EF07-F43E-28B5920F9D72}"/>
              </a:ext>
            </a:extLst>
          </p:cNvPr>
          <p:cNvSpPr txBox="1"/>
          <p:nvPr/>
        </p:nvSpPr>
        <p:spPr>
          <a:xfrm>
            <a:off x="1123026" y="3392942"/>
            <a:ext cx="5287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Different</a:t>
            </a:r>
            <a:r>
              <a:rPr lang="fr-FR" dirty="0"/>
              <a:t> signature for .cache() !!   No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reassign</a:t>
            </a:r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9736D4-F09F-1392-3948-108DA2ADA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051" y="3762274"/>
            <a:ext cx="2255715" cy="4191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CECFF5-B079-42DB-E207-E2E929802136}"/>
              </a:ext>
            </a:extLst>
          </p:cNvPr>
          <p:cNvSpPr txBox="1"/>
          <p:nvPr/>
        </p:nvSpPr>
        <p:spPr>
          <a:xfrm>
            <a:off x="1183050" y="4585317"/>
            <a:ext cx="8388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When</a:t>
            </a:r>
            <a:r>
              <a:rPr lang="fr-FR" dirty="0"/>
              <a:t> checkpoint Files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deleted</a:t>
            </a:r>
            <a:r>
              <a:rPr lang="fr-FR" dirty="0"/>
              <a:t> ??</a:t>
            </a:r>
          </a:p>
          <a:p>
            <a:r>
              <a:rPr lang="fr-FR" dirty="0"/>
              <a:t>There </a:t>
            </a:r>
            <a:r>
              <a:rPr lang="fr-FR" dirty="0" err="1"/>
              <a:t>is</a:t>
            </a:r>
            <a:r>
              <a:rPr lang="fr-FR" dirty="0"/>
              <a:t> a flag … </a:t>
            </a:r>
            <a:r>
              <a:rPr lang="fr-FR" dirty="0" err="1"/>
              <a:t>spark.cleaner.referenceTracking.cleanCheckpoint</a:t>
            </a:r>
            <a:r>
              <a:rPr lang="fr-FR" dirty="0"/>
              <a:t>  .. But Default to false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52E459-C425-87CC-89E6-BF93051CF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050" y="5291973"/>
            <a:ext cx="6591871" cy="5906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72E32F-CA6C-2026-E206-B95828394C70}"/>
              </a:ext>
            </a:extLst>
          </p:cNvPr>
          <p:cNvSpPr txBox="1"/>
          <p:nvPr/>
        </p:nvSpPr>
        <p:spPr>
          <a:xfrm>
            <a:off x="1183050" y="6176238"/>
            <a:ext cx="6144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Checkpoint main usage </a:t>
            </a:r>
            <a:r>
              <a:rPr lang="fr-FR" dirty="0" err="1"/>
              <a:t>is</a:t>
            </a:r>
            <a:r>
              <a:rPr lang="fr-FR" dirty="0"/>
              <a:t> for Spark Streaming.. NOT DAG </a:t>
            </a:r>
            <a:r>
              <a:rPr lang="fr-FR" dirty="0" err="1"/>
              <a:t>Optim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09689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B6EA6-5500-0E35-539B-E0F5A4BB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090"/>
            <a:ext cx="10515600" cy="806727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16: DAG </a:t>
            </a:r>
            <a:r>
              <a:rPr lang="fr-FR" dirty="0" err="1"/>
              <a:t>with</a:t>
            </a:r>
            <a:r>
              <a:rPr lang="fr-FR" dirty="0"/>
              <a:t> checkpoint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6BF54E-B7F6-1137-20D3-890A47B83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53" y="1253865"/>
            <a:ext cx="3278583" cy="497295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15AE5D9-6E0A-8CF7-5CAD-831781EC49CE}"/>
              </a:ext>
            </a:extLst>
          </p:cNvPr>
          <p:cNvSpPr/>
          <p:nvPr/>
        </p:nvSpPr>
        <p:spPr>
          <a:xfrm rot="3324318">
            <a:off x="421688" y="4005876"/>
            <a:ext cx="932156" cy="142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81D8EA3-943A-CBC0-8ABA-F8505DA37EBA}"/>
              </a:ext>
            </a:extLst>
          </p:cNvPr>
          <p:cNvSpPr/>
          <p:nvPr/>
        </p:nvSpPr>
        <p:spPr>
          <a:xfrm rot="19861747">
            <a:off x="1867106" y="2728939"/>
            <a:ext cx="932156" cy="142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2C226D-CB7D-0CE5-CA35-056857EF63AE}"/>
              </a:ext>
            </a:extLst>
          </p:cNvPr>
          <p:cNvSpPr txBox="1"/>
          <p:nvPr/>
        </p:nvSpPr>
        <p:spPr>
          <a:xfrm>
            <a:off x="-11535" y="3006572"/>
            <a:ext cx="2243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DS3… </a:t>
            </a:r>
            <a:r>
              <a:rPr lang="fr-FR" dirty="0" err="1"/>
              <a:t>inlined</a:t>
            </a:r>
            <a:r>
              <a:rPr lang="fr-FR" dirty="0"/>
              <a:t> as</a:t>
            </a:r>
          </a:p>
          <a:p>
            <a:r>
              <a:rPr lang="fr-FR" dirty="0"/>
              <a:t> « Scan </a:t>
            </a:r>
            <a:r>
              <a:rPr lang="fr-FR" dirty="0" err="1"/>
              <a:t>Existing</a:t>
            </a:r>
            <a:r>
              <a:rPr lang="fr-FR" dirty="0"/>
              <a:t> RDD »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0A8F0B-C3CB-1C2E-E44A-9B076B9A0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950" y="1278385"/>
            <a:ext cx="4817288" cy="5102522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0E8D5B53-4281-B467-3D51-BB59BFFC6D18}"/>
              </a:ext>
            </a:extLst>
          </p:cNvPr>
          <p:cNvSpPr/>
          <p:nvPr/>
        </p:nvSpPr>
        <p:spPr>
          <a:xfrm>
            <a:off x="8075324" y="2513861"/>
            <a:ext cx="932156" cy="142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4324B8-0CF6-393A-4DCA-94383D143F58}"/>
              </a:ext>
            </a:extLst>
          </p:cNvPr>
          <p:cNvSpPr txBox="1"/>
          <p:nvPr/>
        </p:nvSpPr>
        <p:spPr>
          <a:xfrm>
            <a:off x="10626571" y="5903650"/>
            <a:ext cx="1318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And More..</a:t>
            </a:r>
          </a:p>
          <a:p>
            <a:r>
              <a:rPr lang="fr-FR" dirty="0"/>
              <a:t>(not </a:t>
            </a:r>
            <a:r>
              <a:rPr lang="fr-FR" dirty="0" err="1"/>
              <a:t>shown</a:t>
            </a:r>
            <a:r>
              <a:rPr lang="fr-FR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98520A-0F91-035A-247B-6E25BC5F8BA1}"/>
              </a:ext>
            </a:extLst>
          </p:cNvPr>
          <p:cNvSpPr txBox="1"/>
          <p:nvPr/>
        </p:nvSpPr>
        <p:spPr>
          <a:xfrm>
            <a:off x="7927759" y="2215550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DS3..</a:t>
            </a:r>
          </a:p>
        </p:txBody>
      </p:sp>
    </p:spTree>
    <p:extLst>
      <p:ext uri="{BB962C8B-B14F-4D97-AF65-F5344CB8AC3E}">
        <p14:creationId xmlns:p14="http://schemas.microsoft.com/office/powerpoint/2010/main" val="5830642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178" y="2863048"/>
            <a:ext cx="10515600" cy="891065"/>
          </a:xfrm>
        </p:spPr>
        <p:txBody>
          <a:bodyPr/>
          <a:lstStyle/>
          <a:p>
            <a:pPr algn="ctr"/>
            <a:r>
              <a:rPr lang="fr-FR" dirty="0"/>
              <a:t>10 mn pause</a:t>
            </a:r>
          </a:p>
        </p:txBody>
      </p:sp>
    </p:spTree>
    <p:extLst>
      <p:ext uri="{BB962C8B-B14F-4D97-AF65-F5344CB8AC3E}">
        <p14:creationId xmlns:p14="http://schemas.microsoft.com/office/powerpoint/2010/main" val="22752354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A0102-12DB-DD87-63A8-A597D6837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2105"/>
          </a:xfrm>
        </p:spPr>
        <p:txBody>
          <a:bodyPr/>
          <a:lstStyle/>
          <a:p>
            <a:pPr algn="ctr"/>
            <a:r>
              <a:rPr lang="fr-FR" dirty="0"/>
              <a:t>Objectives of Hands-On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45574-F8C6-508F-AF8A-A8CDA7DAD631}"/>
              </a:ext>
            </a:extLst>
          </p:cNvPr>
          <p:cNvSpPr txBox="1"/>
          <p:nvPr/>
        </p:nvSpPr>
        <p:spPr>
          <a:xfrm>
            <a:off x="3629918" y="1536174"/>
            <a:ext cx="797064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1/ </a:t>
            </a:r>
            <a:r>
              <a:rPr lang="fr-FR" sz="2400" dirty="0" err="1"/>
              <a:t>Execution</a:t>
            </a:r>
            <a:r>
              <a:rPr lang="fr-FR" sz="2400" dirty="0"/>
              <a:t> Plan, SQL </a:t>
            </a:r>
            <a:r>
              <a:rPr lang="fr-FR" sz="2400" dirty="0" err="1"/>
              <a:t>Explain</a:t>
            </a:r>
            <a:r>
              <a:rPr lang="fr-FR" sz="2400" dirty="0"/>
              <a:t> / </a:t>
            </a:r>
            <a:r>
              <a:rPr lang="fr-FR" sz="2400" dirty="0" err="1"/>
              <a:t>dataset.explain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2/ Spark UI, DAG, Narrow/Wide Transformations</a:t>
            </a:r>
          </a:p>
          <a:p>
            <a:endParaRPr lang="fr-FR" sz="2400" dirty="0"/>
          </a:p>
          <a:p>
            <a:r>
              <a:rPr lang="fr-FR" sz="2400" dirty="0"/>
              <a:t>3/ RDD cache / checkpoint</a:t>
            </a:r>
          </a:p>
          <a:p>
            <a:endParaRPr lang="fr-FR" sz="2400" dirty="0"/>
          </a:p>
          <a:p>
            <a:r>
              <a:rPr lang="fr-FR" sz="2400" dirty="0"/>
              <a:t>4/ Partition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Columns</a:t>
            </a:r>
            <a:r>
              <a:rPr lang="fr-FR" sz="2400" dirty="0"/>
              <a:t>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Predicate</a:t>
            </a:r>
            <a:r>
              <a:rPr lang="fr-FR" sz="2400" dirty="0"/>
              <a:t>-Push-Down</a:t>
            </a:r>
            <a:br>
              <a:rPr lang="fr-FR" sz="2400" dirty="0"/>
            </a:br>
            <a:endParaRPr lang="fr-FR" sz="2400" dirty="0"/>
          </a:p>
          <a:p>
            <a:r>
              <a:rPr lang="fr-FR" sz="2400" dirty="0"/>
              <a:t>5/ Parquet </a:t>
            </a:r>
            <a:r>
              <a:rPr lang="fr-FR" sz="2400" dirty="0" err="1"/>
              <a:t>Optims</a:t>
            </a:r>
            <a:r>
              <a:rPr lang="fr-FR" sz="2400" dirty="0"/>
              <a:t> ( Sort, Stats, </a:t>
            </a:r>
            <a:r>
              <a:rPr lang="fr-FR" sz="2400" dirty="0" err="1"/>
              <a:t>Dictionary</a:t>
            </a:r>
            <a:r>
              <a:rPr lang="fr-FR" sz="2400" dirty="0"/>
              <a:t>, Bloom, </a:t>
            </a:r>
            <a:r>
              <a:rPr lang="fr-FR" sz="2400" dirty="0" err="1"/>
              <a:t>BlockSize</a:t>
            </a:r>
            <a:r>
              <a:rPr lang="fr-FR" sz="2400" dirty="0"/>
              <a:t>)</a:t>
            </a:r>
          </a:p>
          <a:p>
            <a:endParaRPr lang="fr-FR" sz="2400" dirty="0"/>
          </a:p>
          <a:p>
            <a:r>
              <a:rPr lang="fr-FR" sz="2400" dirty="0"/>
              <a:t>6/ perfs: </a:t>
            </a:r>
            <a:r>
              <a:rPr lang="fr-FR" sz="2400" dirty="0" err="1"/>
              <a:t>SpillToDisk</a:t>
            </a:r>
            <a:r>
              <a:rPr lang="fr-FR" sz="2400" dirty="0"/>
              <a:t>, </a:t>
            </a:r>
            <a:r>
              <a:rPr lang="fr-FR" sz="2400" dirty="0" err="1"/>
              <a:t>JOINs</a:t>
            </a:r>
            <a:r>
              <a:rPr lang="fr-FR" sz="2400" dirty="0"/>
              <a:t>, </a:t>
            </a:r>
            <a:r>
              <a:rPr lang="fr-FR" sz="2400" dirty="0" err="1"/>
              <a:t>hint</a:t>
            </a:r>
            <a:endParaRPr lang="fr-FR" sz="2400" dirty="0"/>
          </a:p>
          <a:p>
            <a:endParaRPr lang="fr-FR" sz="2400" dirty="0"/>
          </a:p>
        </p:txBody>
      </p:sp>
      <p:pic>
        <p:nvPicPr>
          <p:cNvPr id="6" name="Picture 2" descr="Image result for checkmark icon">
            <a:extLst>
              <a:ext uri="{FF2B5EF4-FFF2-40B4-BE49-F238E27FC236}">
                <a16:creationId xmlns:a16="http://schemas.microsoft.com/office/drawing/2014/main" id="{12D5EF85-B94A-41C4-51AD-94A553147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62" y="1387079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4A398D9-CBA2-1A2B-CBED-9595E2EE4FDC}"/>
              </a:ext>
            </a:extLst>
          </p:cNvPr>
          <p:cNvSpPr/>
          <p:nvPr/>
        </p:nvSpPr>
        <p:spPr>
          <a:xfrm>
            <a:off x="2007701" y="3758501"/>
            <a:ext cx="1407621" cy="4765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2" descr="Image result for checkmark icon">
            <a:extLst>
              <a:ext uri="{FF2B5EF4-FFF2-40B4-BE49-F238E27FC236}">
                <a16:creationId xmlns:a16="http://schemas.microsoft.com/office/drawing/2014/main" id="{B7BF9AB6-240B-F6FC-9FC5-33B8FB3DE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59" y="2140967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checkmark icon">
            <a:extLst>
              <a:ext uri="{FF2B5EF4-FFF2-40B4-BE49-F238E27FC236}">
                <a16:creationId xmlns:a16="http://schemas.microsoft.com/office/drawing/2014/main" id="{FD37FAF5-DE22-C948-A633-AA319921E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60" y="2907644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747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1065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17: </a:t>
            </a:r>
            <a:r>
              <a:rPr lang="fr-FR" dirty="0" err="1"/>
              <a:t>Reminder</a:t>
            </a:r>
            <a:r>
              <a:rPr lang="fr-FR" dirty="0"/>
              <a:t> Partition </a:t>
            </a:r>
            <a:r>
              <a:rPr lang="fr-FR" dirty="0" err="1"/>
              <a:t>Pruning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031DDA-C66B-38F0-4238-7ECD959D7413}"/>
              </a:ext>
            </a:extLst>
          </p:cNvPr>
          <p:cNvSpPr txBox="1"/>
          <p:nvPr/>
        </p:nvSpPr>
        <p:spPr>
          <a:xfrm>
            <a:off x="2312633" y="2214979"/>
            <a:ext cx="5655907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There are 3 « </a:t>
            </a:r>
            <a:r>
              <a:rPr lang="fr-FR" sz="2000" dirty="0" err="1"/>
              <a:t>Pruning</a:t>
            </a:r>
            <a:r>
              <a:rPr lang="fr-FR" sz="2000" dirty="0"/>
              <a:t> » </a:t>
            </a:r>
            <a:r>
              <a:rPr lang="fr-FR" sz="2000" dirty="0" err="1"/>
              <a:t>Optimizations</a:t>
            </a:r>
            <a:r>
              <a:rPr lang="fr-FR" sz="2000" dirty="0"/>
              <a:t> </a:t>
            </a:r>
            <a:r>
              <a:rPr lang="fr-FR" sz="2000" dirty="0" err="1"/>
              <a:t>done</a:t>
            </a:r>
            <a:r>
              <a:rPr lang="fr-FR" sz="2000" dirty="0"/>
              <a:t> by Spark</a:t>
            </a:r>
          </a:p>
          <a:p>
            <a:r>
              <a:rPr lang="fr-FR" sz="2000" dirty="0"/>
              <a:t>1/ </a:t>
            </a:r>
            <a:r>
              <a:rPr lang="fr-FR" sz="2000" dirty="0" err="1"/>
              <a:t>Column</a:t>
            </a:r>
            <a:r>
              <a:rPr lang="fr-FR" sz="2000" dirty="0"/>
              <a:t> </a:t>
            </a:r>
            <a:r>
              <a:rPr lang="fr-FR" sz="2000" dirty="0" err="1"/>
              <a:t>Pruning</a:t>
            </a:r>
            <a:endParaRPr lang="fr-FR" sz="2000" dirty="0"/>
          </a:p>
          <a:p>
            <a:r>
              <a:rPr lang="fr-FR" sz="2000" dirty="0"/>
              <a:t>2/ Partition </a:t>
            </a:r>
            <a:r>
              <a:rPr lang="fr-FR" sz="2000" dirty="0" err="1"/>
              <a:t>Pruning</a:t>
            </a:r>
            <a:endParaRPr lang="fr-FR" sz="2000" dirty="0"/>
          </a:p>
          <a:p>
            <a:r>
              <a:rPr lang="fr-FR" sz="2000" dirty="0"/>
              <a:t>3/ </a:t>
            </a:r>
            <a:r>
              <a:rPr lang="fr-FR" sz="2000" dirty="0" err="1"/>
              <a:t>Predicate</a:t>
            </a:r>
            <a:r>
              <a:rPr lang="fr-FR" sz="2000" dirty="0"/>
              <a:t>-Push-Down</a:t>
            </a:r>
          </a:p>
          <a:p>
            <a:endParaRPr lang="fr-FR" sz="2000" dirty="0"/>
          </a:p>
          <a:p>
            <a:br>
              <a:rPr lang="fr-FR" sz="2000" dirty="0"/>
            </a:br>
            <a:r>
              <a:rPr lang="fr-FR" sz="2000" dirty="0"/>
              <a:t>Questions:    ( </a:t>
            </a:r>
            <a:r>
              <a:rPr lang="fr-FR" sz="2000" dirty="0" err="1"/>
              <a:t>interogation</a:t>
            </a:r>
            <a:r>
              <a:rPr lang="fr-FR" sz="2000" dirty="0"/>
              <a:t> on Spark Lesson ) </a:t>
            </a:r>
            <a:br>
              <a:rPr lang="fr-FR" sz="2000" dirty="0"/>
            </a:br>
            <a:r>
              <a:rPr lang="fr-FR" sz="2000" dirty="0"/>
              <a:t> </a:t>
            </a:r>
          </a:p>
          <a:p>
            <a:r>
              <a:rPr lang="fr-FR" sz="2000" dirty="0"/>
              <a:t>a/ </a:t>
            </a:r>
            <a:r>
              <a:rPr lang="fr-FR" sz="2000" dirty="0" err="1"/>
              <a:t>explain</a:t>
            </a:r>
            <a:r>
              <a:rPr lang="fr-FR" sz="2000" dirty="0"/>
              <a:t> in few </a:t>
            </a:r>
            <a:r>
              <a:rPr lang="fr-FR" sz="2000" dirty="0" err="1"/>
              <a:t>words</a:t>
            </a:r>
            <a:r>
              <a:rPr lang="fr-FR" sz="2000" dirty="0"/>
              <a:t> </a:t>
            </a:r>
            <a:r>
              <a:rPr lang="fr-FR" sz="2000" dirty="0" err="1"/>
              <a:t>what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1/, 2/, 3/</a:t>
            </a:r>
            <a:br>
              <a:rPr lang="fr-FR" sz="2000" dirty="0"/>
            </a:br>
            <a:endParaRPr lang="fr-FR" sz="2000" dirty="0"/>
          </a:p>
          <a:p>
            <a:r>
              <a:rPr lang="fr-FR" sz="2000" dirty="0"/>
              <a:t>b/ </a:t>
            </a:r>
            <a:r>
              <a:rPr lang="fr-FR" sz="2000" dirty="0" err="1"/>
              <a:t>what</a:t>
            </a:r>
            <a:r>
              <a:rPr lang="fr-FR" sz="2000" dirty="0"/>
              <a:t> are pros/cons of </a:t>
            </a:r>
            <a:r>
              <a:rPr lang="fr-FR" sz="2000" dirty="0" err="1"/>
              <a:t>many</a:t>
            </a:r>
            <a:r>
              <a:rPr lang="fr-FR" sz="2000" dirty="0"/>
              <a:t> (</a:t>
            </a:r>
            <a:r>
              <a:rPr lang="fr-FR" sz="2000" dirty="0" err="1"/>
              <a:t>small</a:t>
            </a:r>
            <a:r>
              <a:rPr lang="fr-FR" sz="2000" dirty="0"/>
              <a:t>) partitions ?</a:t>
            </a:r>
          </a:p>
        </p:txBody>
      </p:sp>
    </p:spTree>
    <p:extLst>
      <p:ext uri="{BB962C8B-B14F-4D97-AF65-F5344CB8AC3E}">
        <p14:creationId xmlns:p14="http://schemas.microsoft.com/office/powerpoint/2010/main" val="27730724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1065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18: </a:t>
            </a:r>
            <a:r>
              <a:rPr lang="fr-FR" dirty="0" err="1"/>
              <a:t>Column</a:t>
            </a:r>
            <a:r>
              <a:rPr lang="fr-FR" dirty="0"/>
              <a:t> </a:t>
            </a:r>
            <a:r>
              <a:rPr lang="fr-FR" dirty="0" err="1"/>
              <a:t>Pruning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6DEBCC-2E3A-02FA-A646-2AC7E01FF2D0}"/>
              </a:ext>
            </a:extLst>
          </p:cNvPr>
          <p:cNvSpPr txBox="1"/>
          <p:nvPr/>
        </p:nvSpPr>
        <p:spPr>
          <a:xfrm>
            <a:off x="2210540" y="2099569"/>
            <a:ext cx="8082149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Reminding</a:t>
            </a:r>
            <a:r>
              <a:rPr lang="fr-FR" sz="2000" dirty="0"/>
              <a:t> </a:t>
            </a:r>
            <a:r>
              <a:rPr lang="fr-FR" sz="2000" dirty="0" err="1"/>
              <a:t>that</a:t>
            </a:r>
            <a:r>
              <a:rPr lang="fr-FR" sz="2000" dirty="0"/>
              <a:t> Parquet </a:t>
            </a:r>
            <a:r>
              <a:rPr lang="fr-FR" sz="2000" dirty="0" err="1"/>
              <a:t>is</a:t>
            </a:r>
            <a:r>
              <a:rPr lang="fr-FR" sz="2000" dirty="0"/>
              <a:t> a « </a:t>
            </a:r>
            <a:r>
              <a:rPr lang="fr-FR" sz="2000" dirty="0" err="1"/>
              <a:t>Columnar</a:t>
            </a:r>
            <a:r>
              <a:rPr lang="fr-FR" sz="2000" dirty="0"/>
              <a:t> File Format »</a:t>
            </a:r>
          </a:p>
          <a:p>
            <a:endParaRPr lang="fr-FR" sz="2000" dirty="0"/>
          </a:p>
          <a:p>
            <a:r>
              <a:rPr lang="fr-FR" sz="2000" dirty="0"/>
              <a:t>Check by </a:t>
            </a:r>
            <a:r>
              <a:rPr lang="fr-FR" sz="2000" dirty="0" err="1"/>
              <a:t>reading</a:t>
            </a:r>
            <a:r>
              <a:rPr lang="fr-FR" sz="2000" dirty="0"/>
              <a:t> </a:t>
            </a:r>
            <a:r>
              <a:rPr lang="fr-FR" sz="2000" dirty="0" err="1"/>
              <a:t>only</a:t>
            </a:r>
            <a:r>
              <a:rPr lang="fr-FR" sz="2000" dirty="0"/>
              <a:t> 1 </a:t>
            </a:r>
            <a:r>
              <a:rPr lang="fr-FR" sz="2000" dirty="0" err="1"/>
              <a:t>column</a:t>
            </a:r>
            <a:r>
              <a:rPr lang="fr-FR" sz="2000" dirty="0"/>
              <a:t>, </a:t>
            </a:r>
            <a:r>
              <a:rPr lang="fr-FR" sz="2000" dirty="0" err="1"/>
              <a:t>that</a:t>
            </a:r>
            <a:r>
              <a:rPr lang="fr-FR" sz="2000" dirty="0"/>
              <a:t> Spark </a:t>
            </a:r>
            <a:r>
              <a:rPr lang="fr-FR" sz="2000" dirty="0" err="1"/>
              <a:t>does</a:t>
            </a:r>
            <a:r>
              <a:rPr lang="fr-FR" sz="2000" dirty="0"/>
              <a:t> not </a:t>
            </a:r>
            <a:r>
              <a:rPr lang="fr-FR" sz="2000" dirty="0" err="1"/>
              <a:t>read</a:t>
            </a:r>
            <a:r>
              <a:rPr lang="fr-FR" sz="2000" dirty="0"/>
              <a:t> </a:t>
            </a:r>
            <a:r>
              <a:rPr lang="fr-FR" sz="2000" dirty="0" err="1"/>
              <a:t>fully</a:t>
            </a:r>
            <a:r>
              <a:rPr lang="fr-FR" sz="2000" dirty="0"/>
              <a:t> Parquet Files</a:t>
            </a:r>
          </a:p>
          <a:p>
            <a:r>
              <a:rPr lang="fr-FR" sz="2000" dirty="0"/>
              <a:t> … </a:t>
            </a:r>
            <a:r>
              <a:rPr lang="fr-FR" sz="2000" dirty="0" err="1"/>
              <a:t>only</a:t>
            </a:r>
            <a:r>
              <a:rPr lang="fr-FR" sz="2000" dirty="0"/>
              <a:t> Page block of </a:t>
            </a:r>
            <a:r>
              <a:rPr lang="fr-FR" sz="2000" dirty="0" err="1"/>
              <a:t>selected</a:t>
            </a:r>
            <a:r>
              <a:rPr lang="fr-FR" sz="2000" dirty="0"/>
              <a:t> </a:t>
            </a:r>
            <a:r>
              <a:rPr lang="fr-FR" sz="2000" dirty="0" err="1"/>
              <a:t>column</a:t>
            </a:r>
            <a:r>
              <a:rPr lang="fr-FR" sz="2000" dirty="0"/>
              <a:t>.</a:t>
            </a:r>
          </a:p>
          <a:p>
            <a:r>
              <a:rPr lang="fr-FR" sz="2000" dirty="0"/>
              <a:t>This </a:t>
            </a:r>
            <a:r>
              <a:rPr lang="fr-FR" sz="2000" dirty="0" err="1"/>
              <a:t>is</a:t>
            </a:r>
            <a:r>
              <a:rPr lang="fr-FR" sz="2000" dirty="0"/>
              <a:t> « </a:t>
            </a:r>
            <a:r>
              <a:rPr lang="fr-FR" sz="2000" dirty="0" err="1"/>
              <a:t>Column</a:t>
            </a:r>
            <a:r>
              <a:rPr lang="fr-FR" sz="2000" dirty="0"/>
              <a:t> </a:t>
            </a:r>
            <a:r>
              <a:rPr lang="fr-FR" sz="2000" dirty="0" err="1"/>
              <a:t>Pruning</a:t>
            </a:r>
            <a:r>
              <a:rPr lang="fr-FR" sz="2000" dirty="0"/>
              <a:t> »</a:t>
            </a:r>
          </a:p>
          <a:p>
            <a:endParaRPr lang="fr-FR" sz="2000" dirty="0"/>
          </a:p>
          <a:p>
            <a:r>
              <a:rPr lang="fr-FR" sz="2000" dirty="0"/>
              <a:t>Example:  </a:t>
            </a:r>
            <a:br>
              <a:rPr lang="fr-FR" sz="2000" dirty="0"/>
            </a:br>
            <a:r>
              <a:rPr lang="fr-FR" sz="2000" dirty="0" err="1"/>
              <a:t>spark.sql</a:t>
            </a:r>
            <a:r>
              <a:rPr lang="fr-FR" sz="2000" dirty="0"/>
              <a:t>(« select distinct </a:t>
            </a:r>
            <a:r>
              <a:rPr lang="fr-FR" sz="2000" dirty="0" err="1"/>
              <a:t>commune_nom</a:t>
            </a:r>
            <a:r>
              <a:rPr lang="fr-FR" sz="2000" dirty="0"/>
              <a:t> </a:t>
            </a:r>
            <a:r>
              <a:rPr lang="fr-FR" sz="2000" dirty="0" err="1"/>
              <a:t>from</a:t>
            </a:r>
            <a:r>
              <a:rPr lang="fr-FR" sz="2000" dirty="0"/>
              <a:t> </a:t>
            </a:r>
            <a:r>
              <a:rPr lang="fr-FR" sz="2000" dirty="0" err="1"/>
              <a:t>address</a:t>
            </a:r>
            <a:r>
              <a:rPr lang="fr-FR" sz="2000" dirty="0"/>
              <a:t> »).count</a:t>
            </a:r>
          </a:p>
          <a:p>
            <a:endParaRPr lang="fr-FR" sz="2000" dirty="0"/>
          </a:p>
          <a:p>
            <a:r>
              <a:rPr lang="fr-FR" sz="2000" dirty="0"/>
              <a:t>Check in </a:t>
            </a:r>
            <a:r>
              <a:rPr lang="fr-FR" sz="2000" dirty="0" err="1"/>
              <a:t>SparkUI</a:t>
            </a:r>
            <a:r>
              <a:rPr lang="fr-FR" sz="2000" dirty="0"/>
              <a:t> the File Bytes </a:t>
            </a:r>
            <a:r>
              <a:rPr lang="fr-FR" sz="2000" dirty="0" err="1"/>
              <a:t>read</a:t>
            </a:r>
            <a:r>
              <a:rPr lang="fr-FR" sz="2000" dirty="0"/>
              <a:t> </a:t>
            </a:r>
            <a:r>
              <a:rPr lang="fr-FR" sz="2000" dirty="0" err="1"/>
              <a:t>statistics</a:t>
            </a:r>
            <a:r>
              <a:rPr lang="fr-FR" sz="2000" dirty="0"/>
              <a:t>. </a:t>
            </a:r>
          </a:p>
          <a:p>
            <a:r>
              <a:rPr lang="fr-FR" sz="2000" dirty="0"/>
              <a:t>Compare </a:t>
            </a:r>
            <a:r>
              <a:rPr lang="fr-FR" sz="2000" dirty="0" err="1"/>
              <a:t>with</a:t>
            </a:r>
            <a:r>
              <a:rPr lang="fr-FR" sz="2000" dirty="0"/>
              <a:t> total file size</a:t>
            </a:r>
            <a:br>
              <a:rPr lang="fr-FR" sz="2000" dirty="0"/>
            </a:br>
            <a:r>
              <a:rPr lang="fr-FR" sz="2000" dirty="0"/>
              <a:t>Check in </a:t>
            </a:r>
            <a:r>
              <a:rPr lang="fr-FR" sz="2000" dirty="0" err="1"/>
              <a:t>SparkUI</a:t>
            </a:r>
            <a:r>
              <a:rPr lang="fr-FR" sz="2000" dirty="0"/>
              <a:t> the IO </a:t>
            </a:r>
            <a:r>
              <a:rPr lang="fr-FR" sz="2000" dirty="0" err="1"/>
              <a:t>read</a:t>
            </a:r>
            <a:r>
              <a:rPr lang="fr-FR" sz="2000" dirty="0"/>
              <a:t> </a:t>
            </a:r>
            <a:r>
              <a:rPr lang="fr-FR" sz="2000" dirty="0" err="1"/>
              <a:t>statistics</a:t>
            </a:r>
            <a:r>
              <a:rPr lang="fr-FR" sz="2000" dirty="0"/>
              <a:t> per partition </a:t>
            </a:r>
            <a:r>
              <a:rPr lang="fr-FR" sz="2000" dirty="0" err="1"/>
              <a:t>tasks</a:t>
            </a:r>
            <a:endParaRPr lang="fr-FR" sz="2000" dirty="0"/>
          </a:p>
          <a:p>
            <a:r>
              <a:rPr lang="fr-FR" sz="2000" dirty="0" err="1"/>
              <a:t>Give</a:t>
            </a:r>
            <a:r>
              <a:rPr lang="fr-FR" sz="2000" dirty="0"/>
              <a:t> </a:t>
            </a:r>
            <a:r>
              <a:rPr lang="fr-FR" sz="2000" dirty="0" err="1"/>
              <a:t>screenshots</a:t>
            </a:r>
            <a:r>
              <a:rPr lang="fr-FR" sz="2000" dirty="0"/>
              <a:t> of </a:t>
            </a:r>
            <a:r>
              <a:rPr lang="fr-FR" sz="2000" dirty="0" err="1"/>
              <a:t>SparkUI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7162684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1065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18: </a:t>
            </a:r>
            <a:r>
              <a:rPr lang="fr-FR" dirty="0" err="1"/>
              <a:t>Column</a:t>
            </a:r>
            <a:r>
              <a:rPr lang="fr-FR" dirty="0"/>
              <a:t> </a:t>
            </a:r>
            <a:r>
              <a:rPr lang="fr-FR" dirty="0" err="1"/>
              <a:t>Pruning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E99CD6-508A-EA44-8267-F8D150DF7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53" y="940790"/>
            <a:ext cx="3056270" cy="19796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142163-CB6F-E805-D1D9-4D4EEFFDE529}"/>
              </a:ext>
            </a:extLst>
          </p:cNvPr>
          <p:cNvSpPr txBox="1"/>
          <p:nvPr/>
        </p:nvSpPr>
        <p:spPr>
          <a:xfrm>
            <a:off x="1806911" y="3222593"/>
            <a:ext cx="2680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Total Size of files: 26.9 </a:t>
            </a:r>
            <a:r>
              <a:rPr lang="fr-FR" dirty="0" err="1"/>
              <a:t>MiB</a:t>
            </a:r>
            <a:endParaRPr lang="fr-FR" dirty="0"/>
          </a:p>
          <a:p>
            <a:r>
              <a:rPr lang="fr-FR" dirty="0"/>
              <a:t>( </a:t>
            </a:r>
            <a:r>
              <a:rPr lang="fr-FR" dirty="0" err="1"/>
              <a:t>will</a:t>
            </a:r>
            <a:r>
              <a:rPr lang="fr-FR" dirty="0"/>
              <a:t> not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read</a:t>
            </a:r>
            <a:r>
              <a:rPr lang="fr-FR" dirty="0"/>
              <a:t> </a:t>
            </a:r>
            <a:r>
              <a:rPr lang="fr-FR" dirty="0" err="1"/>
              <a:t>fully</a:t>
            </a:r>
            <a:r>
              <a:rPr lang="fr-FR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8E3127-CF4A-3C9B-7744-5948A924BC24}"/>
              </a:ext>
            </a:extLst>
          </p:cNvPr>
          <p:cNvSpPr txBox="1"/>
          <p:nvPr/>
        </p:nvSpPr>
        <p:spPr>
          <a:xfrm>
            <a:off x="7487124" y="4611042"/>
            <a:ext cx="172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Input : 667.6 </a:t>
            </a:r>
            <a:r>
              <a:rPr lang="fr-FR" dirty="0" err="1"/>
              <a:t>KiB</a:t>
            </a:r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FCB3BB-B74A-BE48-8236-3E2D7BF0A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91" y="5101987"/>
            <a:ext cx="11735817" cy="10173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ECDD45-D4D9-3575-1490-3863A9CD5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570" y="2099431"/>
            <a:ext cx="3017782" cy="2065199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7A804162-7327-BF0F-4EB9-49EDFA5C8AD2}"/>
              </a:ext>
            </a:extLst>
          </p:cNvPr>
          <p:cNvSpPr/>
          <p:nvPr/>
        </p:nvSpPr>
        <p:spPr>
          <a:xfrm rot="3384579" flipH="1">
            <a:off x="2037147" y="2888942"/>
            <a:ext cx="519344" cy="3062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D418464-3766-353D-824E-A6F7F39681B8}"/>
              </a:ext>
            </a:extLst>
          </p:cNvPr>
          <p:cNvSpPr/>
          <p:nvPr/>
        </p:nvSpPr>
        <p:spPr>
          <a:xfrm flipH="1">
            <a:off x="7447679" y="2264406"/>
            <a:ext cx="519344" cy="3062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16BC9A-B40D-9BB3-0A0B-D51352826B73}"/>
              </a:ext>
            </a:extLst>
          </p:cNvPr>
          <p:cNvSpPr txBox="1"/>
          <p:nvPr/>
        </p:nvSpPr>
        <p:spPr>
          <a:xfrm>
            <a:off x="8148352" y="2099431"/>
            <a:ext cx="23171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Reading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column</a:t>
            </a:r>
            <a:r>
              <a:rPr lang="fr-FR" dirty="0"/>
              <a:t> </a:t>
            </a:r>
          </a:p>
          <a:p>
            <a:r>
              <a:rPr lang="fr-FR" dirty="0"/>
              <a:t>« commune_nom#3 »</a:t>
            </a:r>
          </a:p>
          <a:p>
            <a:endParaRPr lang="fr-FR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144483D-8329-F88B-C2BC-538680788FF1}"/>
              </a:ext>
            </a:extLst>
          </p:cNvPr>
          <p:cNvSpPr/>
          <p:nvPr/>
        </p:nvSpPr>
        <p:spPr>
          <a:xfrm rot="16200000" flipH="1">
            <a:off x="8032611" y="5143387"/>
            <a:ext cx="519344" cy="3062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73871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3AD12-D2C0-7BA4-A39A-F01BF3095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765"/>
            <a:ext cx="10515600" cy="904382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18: </a:t>
            </a:r>
            <a:r>
              <a:rPr lang="fr-FR" dirty="0" err="1"/>
              <a:t>Column</a:t>
            </a:r>
            <a:r>
              <a:rPr lang="fr-FR" dirty="0"/>
              <a:t> </a:t>
            </a:r>
            <a:r>
              <a:rPr lang="fr-FR" dirty="0" err="1"/>
              <a:t>Pruning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1A3E38-CF5B-78E4-14E4-576A874CF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995" y="4989250"/>
            <a:ext cx="9039000" cy="17749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F96015-81C9-C147-085F-610C2FC4506E}"/>
              </a:ext>
            </a:extLst>
          </p:cNvPr>
          <p:cNvSpPr txBox="1"/>
          <p:nvPr/>
        </p:nvSpPr>
        <p:spPr>
          <a:xfrm>
            <a:off x="7599284" y="4469187"/>
            <a:ext cx="3846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Details of Input Size / Records  per </a:t>
            </a:r>
            <a:r>
              <a:rPr lang="fr-FR" dirty="0" err="1"/>
              <a:t>Task</a:t>
            </a:r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21DD78-EB0D-201F-8D00-95966528F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58" y="1627833"/>
            <a:ext cx="2617697" cy="4667654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A4B6082-26EB-8ECD-47F4-7E9745F5D597}"/>
              </a:ext>
            </a:extLst>
          </p:cNvPr>
          <p:cNvSpPr/>
          <p:nvPr/>
        </p:nvSpPr>
        <p:spPr>
          <a:xfrm flipH="1">
            <a:off x="2583402" y="2197223"/>
            <a:ext cx="519344" cy="3062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F133BE-7CDD-1527-5BF6-8B90905B5B76}"/>
              </a:ext>
            </a:extLst>
          </p:cNvPr>
          <p:cNvSpPr txBox="1"/>
          <p:nvPr/>
        </p:nvSpPr>
        <p:spPr>
          <a:xfrm>
            <a:off x="3355760" y="2165696"/>
            <a:ext cx="1583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Read 677.6 </a:t>
            </a:r>
            <a:r>
              <a:rPr lang="fr-FR" dirty="0" err="1"/>
              <a:t>KiB</a:t>
            </a:r>
            <a:endParaRPr lang="fr-FR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19C61BB-75AB-8233-85DC-D2A60E8663FE}"/>
              </a:ext>
            </a:extLst>
          </p:cNvPr>
          <p:cNvSpPr/>
          <p:nvPr/>
        </p:nvSpPr>
        <p:spPr>
          <a:xfrm rot="16200000" flipH="1">
            <a:off x="8978747" y="4972045"/>
            <a:ext cx="519344" cy="3062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69706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1065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19: </a:t>
            </a:r>
            <a:r>
              <a:rPr lang="fr-FR" dirty="0" err="1"/>
              <a:t>Predicate</a:t>
            </a:r>
            <a:r>
              <a:rPr lang="fr-FR" dirty="0"/>
              <a:t>-Push-Down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6DEBCC-2E3A-02FA-A646-2AC7E01FF2D0}"/>
              </a:ext>
            </a:extLst>
          </p:cNvPr>
          <p:cNvSpPr txBox="1"/>
          <p:nvPr/>
        </p:nvSpPr>
        <p:spPr>
          <a:xfrm>
            <a:off x="1926455" y="1655686"/>
            <a:ext cx="952395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a/ </a:t>
            </a:r>
            <a:r>
              <a:rPr lang="fr-FR" sz="2000" dirty="0" err="1"/>
              <a:t>Execute</a:t>
            </a:r>
            <a:r>
              <a:rPr lang="fr-FR" sz="2000" dirty="0"/>
              <a:t> </a:t>
            </a:r>
            <a:r>
              <a:rPr lang="fr-FR" sz="2000" dirty="0" err="1"/>
              <a:t>following</a:t>
            </a:r>
            <a:r>
              <a:rPr lang="fr-FR" sz="2000" dirty="0"/>
              <a:t> </a:t>
            </a:r>
            <a:r>
              <a:rPr lang="fr-FR" sz="2000" dirty="0" err="1"/>
              <a:t>Queries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select count(*) </a:t>
            </a:r>
            <a:r>
              <a:rPr lang="fr-FR" sz="2000" dirty="0" err="1"/>
              <a:t>from</a:t>
            </a:r>
            <a:r>
              <a:rPr lang="fr-FR" sz="2000" dirty="0"/>
              <a:t> db1.address </a:t>
            </a:r>
            <a:r>
              <a:rPr lang="fr-FR" sz="2000" dirty="0" err="1"/>
              <a:t>where</a:t>
            </a:r>
            <a:r>
              <a:rPr lang="fr-FR" sz="2000" dirty="0"/>
              <a:t> </a:t>
            </a:r>
            <a:r>
              <a:rPr lang="fr-FR" sz="2000" dirty="0" err="1"/>
              <a:t>commune_nom</a:t>
            </a:r>
            <a:r>
              <a:rPr lang="fr-FR" sz="2000" dirty="0"/>
              <a:t> = ‘Nanterre’</a:t>
            </a:r>
          </a:p>
          <a:p>
            <a:r>
              <a:rPr lang="fr-FR" sz="2000" dirty="0"/>
              <a:t>select count(*) </a:t>
            </a:r>
            <a:r>
              <a:rPr lang="fr-FR" sz="2000" dirty="0" err="1"/>
              <a:t>from</a:t>
            </a:r>
            <a:r>
              <a:rPr lang="fr-FR" sz="2000" dirty="0"/>
              <a:t> db1.address </a:t>
            </a:r>
            <a:r>
              <a:rPr lang="fr-FR" sz="2000" dirty="0" err="1"/>
              <a:t>where</a:t>
            </a:r>
            <a:r>
              <a:rPr lang="fr-FR" sz="2000" dirty="0"/>
              <a:t> UPPER(</a:t>
            </a:r>
            <a:r>
              <a:rPr lang="fr-FR" sz="2000" dirty="0" err="1"/>
              <a:t>commune_nom</a:t>
            </a:r>
            <a:r>
              <a:rPr lang="fr-FR" sz="2000" dirty="0"/>
              <a:t>) = ‘NANTERRE’</a:t>
            </a:r>
          </a:p>
          <a:p>
            <a:r>
              <a:rPr lang="fr-FR" sz="2000" dirty="0"/>
              <a:t>select count(*) </a:t>
            </a:r>
            <a:r>
              <a:rPr lang="fr-FR" sz="2000" dirty="0" err="1"/>
              <a:t>from</a:t>
            </a:r>
            <a:r>
              <a:rPr lang="fr-FR" sz="2000" dirty="0"/>
              <a:t> db1.address </a:t>
            </a:r>
            <a:r>
              <a:rPr lang="fr-FR" sz="2000" dirty="0" err="1"/>
              <a:t>where</a:t>
            </a:r>
            <a:r>
              <a:rPr lang="fr-FR" sz="2000" dirty="0"/>
              <a:t> </a:t>
            </a:r>
            <a:r>
              <a:rPr lang="fr-FR" sz="2000" dirty="0" err="1"/>
              <a:t>commune_nom</a:t>
            </a:r>
            <a:r>
              <a:rPr lang="fr-FR" sz="2000" dirty="0"/>
              <a:t> like ‘%Nanterre%’</a:t>
            </a:r>
          </a:p>
          <a:p>
            <a:endParaRPr lang="fr-FR" sz="2000" dirty="0"/>
          </a:p>
          <a:p>
            <a:r>
              <a:rPr lang="fr-FR" sz="2000" dirty="0"/>
              <a:t>b/ Check in </a:t>
            </a:r>
            <a:r>
              <a:rPr lang="fr-FR" sz="2000" dirty="0" err="1"/>
              <a:t>SparkUI</a:t>
            </a:r>
            <a:r>
              <a:rPr lang="fr-FR" sz="2000" dirty="0"/>
              <a:t> the </a:t>
            </a:r>
            <a:r>
              <a:rPr lang="fr-FR" sz="2000" dirty="0" err="1"/>
              <a:t>execution</a:t>
            </a:r>
            <a:r>
              <a:rPr lang="fr-FR" sz="2000" dirty="0"/>
              <a:t> Plan </a:t>
            </a:r>
          </a:p>
          <a:p>
            <a:r>
              <a:rPr lang="fr-FR" sz="2000" dirty="0" err="1"/>
              <a:t>Search</a:t>
            </a:r>
            <a:r>
              <a:rPr lang="fr-FR" sz="2000" dirty="0"/>
              <a:t> for « </a:t>
            </a:r>
            <a:r>
              <a:rPr lang="fr-FR" sz="2000" dirty="0" err="1"/>
              <a:t>PushedFilters</a:t>
            </a:r>
            <a:r>
              <a:rPr lang="fr-FR" sz="2000" dirty="0"/>
              <a:t>:[ .. ] »</a:t>
            </a:r>
          </a:p>
          <a:p>
            <a:endParaRPr lang="fr-FR" sz="2000" dirty="0"/>
          </a:p>
          <a:p>
            <a:r>
              <a:rPr lang="fr-FR" sz="2000" dirty="0"/>
              <a:t>c/ For </a:t>
            </a:r>
            <a:r>
              <a:rPr lang="fr-FR" sz="2000" dirty="0" err="1"/>
              <a:t>which</a:t>
            </a:r>
            <a:r>
              <a:rPr lang="fr-FR" sz="2000" dirty="0"/>
              <a:t> </a:t>
            </a:r>
            <a:r>
              <a:rPr lang="fr-FR" sz="2000" dirty="0" err="1"/>
              <a:t>query</a:t>
            </a:r>
            <a:r>
              <a:rPr lang="fr-FR" sz="2000" dirty="0"/>
              <a:t> Spark </a:t>
            </a:r>
            <a:r>
              <a:rPr lang="fr-FR" sz="2000" dirty="0" err="1"/>
              <a:t>is</a:t>
            </a:r>
            <a:r>
              <a:rPr lang="fr-FR" sz="2000" dirty="0"/>
              <a:t> able to push down « </a:t>
            </a:r>
            <a:r>
              <a:rPr lang="fr-FR" sz="2000" dirty="0" err="1"/>
              <a:t>some</a:t>
            </a:r>
            <a:r>
              <a:rPr lang="fr-FR" sz="2000" dirty="0"/>
              <a:t>/all conditions » to parquet </a:t>
            </a:r>
            <a:r>
              <a:rPr lang="fr-FR" sz="2000" dirty="0" err="1"/>
              <a:t>library</a:t>
            </a:r>
            <a:r>
              <a:rPr lang="fr-FR" sz="2000" dirty="0"/>
              <a:t> ?</a:t>
            </a:r>
          </a:p>
          <a:p>
            <a:endParaRPr lang="fr-FR" sz="2000" dirty="0"/>
          </a:p>
          <a:p>
            <a:r>
              <a:rPr lang="fr-FR" sz="2000" dirty="0"/>
              <a:t>d/ </a:t>
            </a:r>
            <a:r>
              <a:rPr lang="fr-FR" sz="2000" dirty="0" err="1"/>
              <a:t>explain</a:t>
            </a:r>
            <a:r>
              <a:rPr lang="fr-FR" sz="2000" dirty="0"/>
              <a:t> how parquet files </a:t>
            </a:r>
            <a:r>
              <a:rPr lang="fr-FR" sz="2000" dirty="0" err="1"/>
              <a:t>should</a:t>
            </a:r>
            <a:r>
              <a:rPr lang="fr-FR" sz="2000" dirty="0"/>
              <a:t>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saved</a:t>
            </a:r>
            <a:r>
              <a:rPr lang="fr-FR" sz="2000" dirty="0"/>
              <a:t> for </a:t>
            </a:r>
            <a:r>
              <a:rPr lang="fr-FR" sz="2000" dirty="0" err="1"/>
              <a:t>having</a:t>
            </a:r>
            <a:r>
              <a:rPr lang="fr-FR" sz="2000" dirty="0"/>
              <a:t> good </a:t>
            </a:r>
            <a:r>
              <a:rPr lang="fr-FR" sz="2000" dirty="0" err="1"/>
              <a:t>read</a:t>
            </a:r>
            <a:r>
              <a:rPr lang="fr-FR" sz="2000" dirty="0"/>
              <a:t> performances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A4B137-558D-F751-2BE1-9C509536C25E}"/>
              </a:ext>
            </a:extLst>
          </p:cNvPr>
          <p:cNvSpPr txBox="1"/>
          <p:nvPr/>
        </p:nvSpPr>
        <p:spPr>
          <a:xfrm>
            <a:off x="1873189" y="6329069"/>
            <a:ext cx="7600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Hint</a:t>
            </a:r>
            <a:r>
              <a:rPr lang="fr-FR" dirty="0"/>
              <a:t>: use </a:t>
            </a:r>
            <a:r>
              <a:rPr lang="fr-FR" dirty="0" err="1"/>
              <a:t>sc.setCallSite</a:t>
            </a:r>
            <a:r>
              <a:rPr lang="fr-FR" dirty="0"/>
              <a:t>(« </a:t>
            </a:r>
            <a:r>
              <a:rPr lang="fr-FR" dirty="0" err="1"/>
              <a:t>query</a:t>
            </a:r>
            <a:r>
              <a:rPr lang="fr-FR" dirty="0"/>
              <a:t> comment») to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easily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query</a:t>
            </a:r>
            <a:r>
              <a:rPr lang="fr-FR" dirty="0"/>
              <a:t> in Spark UI</a:t>
            </a:r>
          </a:p>
        </p:txBody>
      </p:sp>
    </p:spTree>
    <p:extLst>
      <p:ext uri="{BB962C8B-B14F-4D97-AF65-F5344CB8AC3E}">
        <p14:creationId xmlns:p14="http://schemas.microsoft.com/office/powerpoint/2010/main" val="11180956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C26B5-EF70-63FA-FC2A-2554B3FB2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19: </a:t>
            </a:r>
            <a:r>
              <a:rPr lang="fr-FR" dirty="0" err="1"/>
              <a:t>Predicate</a:t>
            </a:r>
            <a:r>
              <a:rPr lang="fr-FR" dirty="0"/>
              <a:t>-Push-Down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0F477E-C82A-84AF-3009-9AF7F7E83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92" y="1963927"/>
            <a:ext cx="11145216" cy="379127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1AE3BAB-1049-ACD3-A344-A89B561FD6A9}"/>
              </a:ext>
            </a:extLst>
          </p:cNvPr>
          <p:cNvSpPr/>
          <p:nvPr/>
        </p:nvSpPr>
        <p:spPr>
          <a:xfrm rot="17940536">
            <a:off x="8063117" y="5231219"/>
            <a:ext cx="1003471" cy="266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F6BF7D-CA02-E3D4-FE87-235012817B59}"/>
              </a:ext>
            </a:extLst>
          </p:cNvPr>
          <p:cNvSpPr txBox="1"/>
          <p:nvPr/>
        </p:nvSpPr>
        <p:spPr>
          <a:xfrm>
            <a:off x="5788241" y="5868140"/>
            <a:ext cx="5549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This </a:t>
            </a:r>
            <a:r>
              <a:rPr lang="fr-FR" dirty="0" err="1"/>
              <a:t>query</a:t>
            </a:r>
            <a:r>
              <a:rPr lang="fr-FR" dirty="0"/>
              <a:t> OBVIOUSLY </a:t>
            </a:r>
            <a:r>
              <a:rPr lang="fr-FR" dirty="0" err="1"/>
              <a:t>slower</a:t>
            </a:r>
            <a:r>
              <a:rPr lang="fr-FR" dirty="0"/>
              <a:t>…</a:t>
            </a:r>
            <a:br>
              <a:rPr lang="fr-FR" dirty="0"/>
            </a:b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progress</a:t>
            </a:r>
            <a:r>
              <a:rPr lang="fr-FR" dirty="0"/>
              <a:t> bar in console:    ==========&gt;           [23/48]</a:t>
            </a:r>
          </a:p>
        </p:txBody>
      </p:sp>
    </p:spTree>
    <p:extLst>
      <p:ext uri="{BB962C8B-B14F-4D97-AF65-F5344CB8AC3E}">
        <p14:creationId xmlns:p14="http://schemas.microsoft.com/office/powerpoint/2010/main" val="187540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A0102-12DB-DD87-63A8-A597D6837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2105"/>
          </a:xfrm>
        </p:spPr>
        <p:txBody>
          <a:bodyPr/>
          <a:lstStyle/>
          <a:p>
            <a:pPr algn="ctr"/>
            <a:r>
              <a:rPr lang="fr-FR" dirty="0"/>
              <a:t>Objectives of Hands-On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5F4BA30-1BA3-C887-C1BE-71D95A135F0E}"/>
              </a:ext>
            </a:extLst>
          </p:cNvPr>
          <p:cNvSpPr/>
          <p:nvPr/>
        </p:nvSpPr>
        <p:spPr>
          <a:xfrm>
            <a:off x="2051307" y="1536174"/>
            <a:ext cx="1407621" cy="4765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C73438-A809-28FC-D727-DE6C589774B8}"/>
              </a:ext>
            </a:extLst>
          </p:cNvPr>
          <p:cNvSpPr txBox="1"/>
          <p:nvPr/>
        </p:nvSpPr>
        <p:spPr>
          <a:xfrm>
            <a:off x="3629918" y="1536174"/>
            <a:ext cx="797064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1/ </a:t>
            </a:r>
            <a:r>
              <a:rPr lang="fr-FR" sz="2400" dirty="0" err="1"/>
              <a:t>Execution</a:t>
            </a:r>
            <a:r>
              <a:rPr lang="fr-FR" sz="2400" dirty="0"/>
              <a:t> Plan, SQL </a:t>
            </a:r>
            <a:r>
              <a:rPr lang="fr-FR" sz="2400" dirty="0" err="1"/>
              <a:t>Explain</a:t>
            </a:r>
            <a:r>
              <a:rPr lang="fr-FR" sz="2400" dirty="0"/>
              <a:t> / </a:t>
            </a:r>
            <a:r>
              <a:rPr lang="fr-FR" sz="2400" dirty="0" err="1"/>
              <a:t>dataset.explain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2/ Spark UI, DAG, Narrow/Wide Transformations</a:t>
            </a:r>
          </a:p>
          <a:p>
            <a:endParaRPr lang="fr-FR" sz="2400" dirty="0"/>
          </a:p>
          <a:p>
            <a:r>
              <a:rPr lang="fr-FR" sz="2400" dirty="0"/>
              <a:t>3/ RDD cache / checkpoint</a:t>
            </a:r>
          </a:p>
          <a:p>
            <a:endParaRPr lang="fr-FR" sz="2400" dirty="0"/>
          </a:p>
          <a:p>
            <a:r>
              <a:rPr lang="fr-FR" sz="2400" dirty="0"/>
              <a:t>4/ Partition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Columns</a:t>
            </a:r>
            <a:r>
              <a:rPr lang="fr-FR" sz="2400" dirty="0"/>
              <a:t>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Predicate</a:t>
            </a:r>
            <a:r>
              <a:rPr lang="fr-FR" sz="2400" dirty="0"/>
              <a:t>-Push-Down</a:t>
            </a:r>
            <a:br>
              <a:rPr lang="fr-FR" sz="2400" dirty="0"/>
            </a:br>
            <a:endParaRPr lang="fr-FR" sz="2400" dirty="0"/>
          </a:p>
          <a:p>
            <a:r>
              <a:rPr lang="fr-FR" sz="2400" dirty="0"/>
              <a:t>5/ Parquet </a:t>
            </a:r>
            <a:r>
              <a:rPr lang="fr-FR" sz="2400" dirty="0" err="1"/>
              <a:t>Optims</a:t>
            </a:r>
            <a:r>
              <a:rPr lang="fr-FR" sz="2400" dirty="0"/>
              <a:t> ( Sort, Stats, </a:t>
            </a:r>
            <a:r>
              <a:rPr lang="fr-FR" sz="2400" dirty="0" err="1"/>
              <a:t>Dictionary</a:t>
            </a:r>
            <a:r>
              <a:rPr lang="fr-FR" sz="2400" dirty="0"/>
              <a:t>, Bloom, </a:t>
            </a:r>
            <a:r>
              <a:rPr lang="fr-FR" sz="2400" dirty="0" err="1"/>
              <a:t>BlockSize</a:t>
            </a:r>
            <a:r>
              <a:rPr lang="fr-FR" sz="2400" dirty="0"/>
              <a:t>)</a:t>
            </a:r>
          </a:p>
          <a:p>
            <a:endParaRPr lang="fr-FR" sz="2400" dirty="0"/>
          </a:p>
          <a:p>
            <a:r>
              <a:rPr lang="fr-FR" sz="2400" dirty="0"/>
              <a:t>6/ perfs:  </a:t>
            </a:r>
            <a:r>
              <a:rPr lang="fr-FR" sz="2400" dirty="0" err="1"/>
              <a:t>SpillToDisk</a:t>
            </a:r>
            <a:r>
              <a:rPr lang="fr-FR" sz="2400" dirty="0"/>
              <a:t>, </a:t>
            </a:r>
            <a:r>
              <a:rPr lang="fr-FR" sz="2400" dirty="0" err="1"/>
              <a:t>JOINs</a:t>
            </a:r>
            <a:r>
              <a:rPr lang="fr-FR" sz="2400" dirty="0"/>
              <a:t>, </a:t>
            </a:r>
            <a:r>
              <a:rPr lang="fr-FR" sz="2400" dirty="0" err="1"/>
              <a:t>hint</a:t>
            </a:r>
            <a:endParaRPr lang="fr-FR" sz="2400" dirty="0"/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942294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3C92C-21FB-1FFE-F6D7-6A0C81AF5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15"/>
            <a:ext cx="10515600" cy="913259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19: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977CA8-5769-8D40-19C7-7B9D7709E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084" y="685005"/>
            <a:ext cx="10009737" cy="12193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4F71F5-4284-4C72-5023-F0F254A51039}"/>
              </a:ext>
            </a:extLst>
          </p:cNvPr>
          <p:cNvSpPr txBox="1"/>
          <p:nvPr/>
        </p:nvSpPr>
        <p:spPr>
          <a:xfrm>
            <a:off x="711563" y="1969637"/>
            <a:ext cx="199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WHERE commune</a:t>
            </a:r>
            <a:r>
              <a:rPr lang="fr-FR" b="1" dirty="0"/>
              <a:t>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087BFF-B52E-3869-EAC6-04FC10C8A355}"/>
              </a:ext>
            </a:extLst>
          </p:cNvPr>
          <p:cNvSpPr txBox="1"/>
          <p:nvPr/>
        </p:nvSpPr>
        <p:spPr>
          <a:xfrm>
            <a:off x="371475" y="5400565"/>
            <a:ext cx="3080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 Details… </a:t>
            </a:r>
            <a:r>
              <a:rPr lang="fr-FR" dirty="0" err="1"/>
              <a:t>Pushed</a:t>
            </a:r>
            <a:r>
              <a:rPr lang="fr-FR" dirty="0"/>
              <a:t> « </a:t>
            </a:r>
            <a:r>
              <a:rPr lang="fr-FR" dirty="0" err="1"/>
              <a:t>EqualTo</a:t>
            </a:r>
            <a:r>
              <a:rPr lang="fr-FR" dirty="0"/>
              <a:t> »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7E413A-0F85-E3C9-8733-AE533801B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60248"/>
            <a:ext cx="2257911" cy="30412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E49CBB-C42B-0BFE-6D24-8817A5188EB8}"/>
              </a:ext>
            </a:extLst>
          </p:cNvPr>
          <p:cNvSpPr/>
          <p:nvPr/>
        </p:nvSpPr>
        <p:spPr>
          <a:xfrm>
            <a:off x="1278213" y="4669963"/>
            <a:ext cx="1430692" cy="3806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9FAC63-D091-F17E-0775-E4C4CB510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28" y="5751504"/>
            <a:ext cx="4678093" cy="10858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0B5234D-F724-7980-3930-68248CF7CF71}"/>
              </a:ext>
            </a:extLst>
          </p:cNvPr>
          <p:cNvSpPr txBox="1"/>
          <p:nvPr/>
        </p:nvSpPr>
        <p:spPr>
          <a:xfrm>
            <a:off x="4550139" y="1980762"/>
            <a:ext cx="3593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WHERE commune </a:t>
            </a:r>
            <a:r>
              <a:rPr lang="fr-FR" b="1" dirty="0"/>
              <a:t>like</a:t>
            </a:r>
            <a:r>
              <a:rPr lang="fr-FR" dirty="0"/>
              <a:t> ‘%Nanterre%’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0DFADB-3645-E8F4-F7E7-725E657FBA1B}"/>
              </a:ext>
            </a:extLst>
          </p:cNvPr>
          <p:cNvSpPr/>
          <p:nvPr/>
        </p:nvSpPr>
        <p:spPr>
          <a:xfrm>
            <a:off x="1566863" y="6477388"/>
            <a:ext cx="1428750" cy="1916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2F0A5E-C715-A97A-5D33-CEC1B5FBC6CD}"/>
              </a:ext>
            </a:extLst>
          </p:cNvPr>
          <p:cNvSpPr/>
          <p:nvPr/>
        </p:nvSpPr>
        <p:spPr>
          <a:xfrm>
            <a:off x="3096111" y="6480586"/>
            <a:ext cx="1880702" cy="1884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B10076-60A1-E6D4-3AA8-D0F01780DE66}"/>
              </a:ext>
            </a:extLst>
          </p:cNvPr>
          <p:cNvSpPr txBox="1"/>
          <p:nvPr/>
        </p:nvSpPr>
        <p:spPr>
          <a:xfrm>
            <a:off x="9084039" y="1998782"/>
            <a:ext cx="28782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WHERE </a:t>
            </a:r>
            <a:r>
              <a:rPr lang="fr-FR" b="1" dirty="0"/>
              <a:t>UPPER</a:t>
            </a:r>
            <a:r>
              <a:rPr lang="fr-FR" dirty="0"/>
              <a:t>(commune)=</a:t>
            </a:r>
          </a:p>
          <a:p>
            <a:endParaRPr lang="fr-FR" dirty="0"/>
          </a:p>
          <a:p>
            <a:r>
              <a:rPr lang="fr-FR" dirty="0"/>
              <a:t>Condition NOT </a:t>
            </a:r>
            <a:r>
              <a:rPr lang="fr-FR" dirty="0" err="1"/>
              <a:t>pushed</a:t>
            </a:r>
            <a:r>
              <a:rPr lang="fr-FR" dirty="0"/>
              <a:t>-down</a:t>
            </a:r>
          </a:p>
          <a:p>
            <a:r>
              <a:rPr lang="fr-FR" dirty="0"/>
              <a:t>ONLY « </a:t>
            </a:r>
            <a:r>
              <a:rPr lang="fr-FR" dirty="0" err="1"/>
              <a:t>IsNotNull</a:t>
            </a:r>
            <a:r>
              <a:rPr lang="fr-FR" dirty="0"/>
              <a:t>» !!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39EF35-EADF-655A-189B-E779E2DE87C7}"/>
              </a:ext>
            </a:extLst>
          </p:cNvPr>
          <p:cNvSpPr txBox="1"/>
          <p:nvPr/>
        </p:nvSpPr>
        <p:spPr>
          <a:xfrm>
            <a:off x="4550138" y="2404043"/>
            <a:ext cx="4001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…by chance, </a:t>
            </a:r>
            <a:r>
              <a:rPr lang="fr-FR" dirty="0" err="1"/>
              <a:t>regexp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converted</a:t>
            </a:r>
            <a:r>
              <a:rPr lang="fr-FR" dirty="0"/>
              <a:t> to </a:t>
            </a:r>
            <a:br>
              <a:rPr lang="fr-FR" dirty="0"/>
            </a:br>
            <a:r>
              <a:rPr lang="fr-FR" dirty="0"/>
              <a:t>           commune </a:t>
            </a:r>
            <a:r>
              <a:rPr lang="fr-FR" b="1" dirty="0" err="1"/>
              <a:t>contains</a:t>
            </a:r>
            <a:r>
              <a:rPr lang="fr-FR" dirty="0"/>
              <a:t> ‘Nanterre’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0710E5D-F7AC-7DF6-654A-07DF30A4D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3956" y="3390719"/>
            <a:ext cx="1862156" cy="207080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D7E2019-BE62-5266-F44D-56B0D7FB9875}"/>
              </a:ext>
            </a:extLst>
          </p:cNvPr>
          <p:cNvSpPr/>
          <p:nvPr/>
        </p:nvSpPr>
        <p:spPr>
          <a:xfrm>
            <a:off x="5540650" y="4669963"/>
            <a:ext cx="1736450" cy="5709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7891006-955C-6105-F5F2-98EFB051CB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6073" y="5925379"/>
            <a:ext cx="4564933" cy="51488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FB3986D-426D-0FA6-D98D-2D773C3877F1}"/>
              </a:ext>
            </a:extLst>
          </p:cNvPr>
          <p:cNvSpPr/>
          <p:nvPr/>
        </p:nvSpPr>
        <p:spPr>
          <a:xfrm>
            <a:off x="7596480" y="6112291"/>
            <a:ext cx="2123783" cy="2176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5B4C1B9-A7CF-5D64-6249-61D7C648A3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0654" y="3442460"/>
            <a:ext cx="1656708" cy="174390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91C3605-0B8F-B5D9-B650-73D118B6EB44}"/>
              </a:ext>
            </a:extLst>
          </p:cNvPr>
          <p:cNvSpPr/>
          <p:nvPr/>
        </p:nvSpPr>
        <p:spPr>
          <a:xfrm>
            <a:off x="9720263" y="4557713"/>
            <a:ext cx="1443952" cy="2524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C14181-1F31-ED6B-BEBE-F507540C7DE2}"/>
              </a:ext>
            </a:extLst>
          </p:cNvPr>
          <p:cNvSpPr/>
          <p:nvPr/>
        </p:nvSpPr>
        <p:spPr>
          <a:xfrm>
            <a:off x="6159953" y="6112836"/>
            <a:ext cx="1343275" cy="2170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E44A501-7B2B-AA9D-EA91-0017A196BF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0162" y="5423907"/>
            <a:ext cx="3271837" cy="31663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CAA38E22-F9F4-6A53-666B-4FC049BE6A6B}"/>
              </a:ext>
            </a:extLst>
          </p:cNvPr>
          <p:cNvSpPr/>
          <p:nvPr/>
        </p:nvSpPr>
        <p:spPr>
          <a:xfrm>
            <a:off x="9884443" y="5582222"/>
            <a:ext cx="1279772" cy="1876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E5D8B0D7-B37E-D9B8-6D72-566833BD8EC1}"/>
              </a:ext>
            </a:extLst>
          </p:cNvPr>
          <p:cNvSpPr/>
          <p:nvPr/>
        </p:nvSpPr>
        <p:spPr>
          <a:xfrm>
            <a:off x="3918134" y="5490862"/>
            <a:ext cx="391491" cy="6095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49B7858E-B21E-2D46-5500-26BCF56CF871}"/>
              </a:ext>
            </a:extLst>
          </p:cNvPr>
          <p:cNvSpPr/>
          <p:nvPr/>
        </p:nvSpPr>
        <p:spPr>
          <a:xfrm>
            <a:off x="8178921" y="5400565"/>
            <a:ext cx="391491" cy="6095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ED46D92-69D0-EE74-DC35-53AC4B2402B3}"/>
              </a:ext>
            </a:extLst>
          </p:cNvPr>
          <p:cNvSpPr txBox="1"/>
          <p:nvPr/>
        </p:nvSpPr>
        <p:spPr>
          <a:xfrm>
            <a:off x="3452076" y="4761727"/>
            <a:ext cx="1375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FULL </a:t>
            </a:r>
            <a:r>
              <a:rPr lang="fr-FR" dirty="0" err="1"/>
              <a:t>Pushed</a:t>
            </a:r>
            <a:br>
              <a:rPr lang="fr-FR" dirty="0"/>
            </a:br>
            <a:r>
              <a:rPr lang="fr-FR" dirty="0" err="1"/>
              <a:t>EqualTo</a:t>
            </a:r>
            <a:endParaRPr lang="fr-FR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310844-4EA3-DFA0-5E66-8A360C13955E}"/>
              </a:ext>
            </a:extLst>
          </p:cNvPr>
          <p:cNvSpPr txBox="1"/>
          <p:nvPr/>
        </p:nvSpPr>
        <p:spPr>
          <a:xfrm>
            <a:off x="7624666" y="4380271"/>
            <a:ext cx="18533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FULL </a:t>
            </a:r>
            <a:r>
              <a:rPr lang="fr-FR" dirty="0" err="1"/>
              <a:t>Pushed</a:t>
            </a:r>
            <a:br>
              <a:rPr lang="fr-FR" dirty="0"/>
            </a:br>
            <a:r>
              <a:rPr lang="fr-FR" dirty="0"/>
              <a:t>BUT </a:t>
            </a:r>
            <a:r>
              <a:rPr lang="fr-FR" dirty="0" err="1"/>
              <a:t>less</a:t>
            </a:r>
            <a:r>
              <a:rPr lang="fr-FR" dirty="0"/>
              <a:t> efficient:</a:t>
            </a:r>
            <a:br>
              <a:rPr lang="fr-FR" dirty="0"/>
            </a:br>
            <a:r>
              <a:rPr lang="fr-FR" dirty="0" err="1"/>
              <a:t>StringContains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81011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A0102-12DB-DD87-63A8-A597D6837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2105"/>
          </a:xfrm>
        </p:spPr>
        <p:txBody>
          <a:bodyPr/>
          <a:lstStyle/>
          <a:p>
            <a:pPr algn="ctr"/>
            <a:r>
              <a:rPr lang="fr-FR" dirty="0"/>
              <a:t>Objectives of Hands-On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45574-F8C6-508F-AF8A-A8CDA7DAD631}"/>
              </a:ext>
            </a:extLst>
          </p:cNvPr>
          <p:cNvSpPr txBox="1"/>
          <p:nvPr/>
        </p:nvSpPr>
        <p:spPr>
          <a:xfrm>
            <a:off x="3629918" y="1536174"/>
            <a:ext cx="797064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1/ </a:t>
            </a:r>
            <a:r>
              <a:rPr lang="fr-FR" sz="2400" dirty="0" err="1"/>
              <a:t>Execution</a:t>
            </a:r>
            <a:r>
              <a:rPr lang="fr-FR" sz="2400" dirty="0"/>
              <a:t> Plan, SQL </a:t>
            </a:r>
            <a:r>
              <a:rPr lang="fr-FR" sz="2400" dirty="0" err="1"/>
              <a:t>Explain</a:t>
            </a:r>
            <a:r>
              <a:rPr lang="fr-FR" sz="2400" dirty="0"/>
              <a:t> / </a:t>
            </a:r>
            <a:r>
              <a:rPr lang="fr-FR" sz="2400" dirty="0" err="1"/>
              <a:t>dataset.explain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2/ Spark UI, DAG, Narrow/Wide Transformations</a:t>
            </a:r>
          </a:p>
          <a:p>
            <a:endParaRPr lang="fr-FR" sz="2400" dirty="0"/>
          </a:p>
          <a:p>
            <a:r>
              <a:rPr lang="fr-FR" sz="2400" dirty="0"/>
              <a:t>3/ RDD cache / checkpoint</a:t>
            </a:r>
          </a:p>
          <a:p>
            <a:endParaRPr lang="fr-FR" sz="2400" dirty="0"/>
          </a:p>
          <a:p>
            <a:r>
              <a:rPr lang="fr-FR" sz="2400" dirty="0"/>
              <a:t>4/ Partition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Columns</a:t>
            </a:r>
            <a:r>
              <a:rPr lang="fr-FR" sz="2400" dirty="0"/>
              <a:t>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Predicate</a:t>
            </a:r>
            <a:r>
              <a:rPr lang="fr-FR" sz="2400" dirty="0"/>
              <a:t>-Push-Down</a:t>
            </a:r>
            <a:br>
              <a:rPr lang="fr-FR" sz="2400" dirty="0"/>
            </a:br>
            <a:endParaRPr lang="fr-FR" sz="2400" dirty="0"/>
          </a:p>
          <a:p>
            <a:r>
              <a:rPr lang="fr-FR" sz="2400" dirty="0"/>
              <a:t>5/ Parquet </a:t>
            </a:r>
            <a:r>
              <a:rPr lang="fr-FR" sz="2400" dirty="0" err="1"/>
              <a:t>Optims</a:t>
            </a:r>
            <a:r>
              <a:rPr lang="fr-FR" sz="2400" dirty="0"/>
              <a:t> ( Sort, Stats, </a:t>
            </a:r>
            <a:r>
              <a:rPr lang="fr-FR" sz="2400" dirty="0" err="1"/>
              <a:t>Dictionary</a:t>
            </a:r>
            <a:r>
              <a:rPr lang="fr-FR" sz="2400" dirty="0"/>
              <a:t>, Bloom, </a:t>
            </a:r>
            <a:r>
              <a:rPr lang="fr-FR" sz="2400" dirty="0" err="1"/>
              <a:t>BlockSize</a:t>
            </a:r>
            <a:r>
              <a:rPr lang="fr-FR" sz="2400" dirty="0"/>
              <a:t>)</a:t>
            </a:r>
          </a:p>
          <a:p>
            <a:endParaRPr lang="fr-FR" sz="2400" dirty="0"/>
          </a:p>
          <a:p>
            <a:r>
              <a:rPr lang="fr-FR" sz="2400" dirty="0"/>
              <a:t>6/ perfs: </a:t>
            </a:r>
            <a:r>
              <a:rPr lang="fr-FR" sz="2400" dirty="0" err="1"/>
              <a:t>SpillToDisk</a:t>
            </a:r>
            <a:r>
              <a:rPr lang="fr-FR" sz="2400" dirty="0"/>
              <a:t>, </a:t>
            </a:r>
            <a:r>
              <a:rPr lang="fr-FR" sz="2400" dirty="0" err="1"/>
              <a:t>JOINs</a:t>
            </a:r>
            <a:r>
              <a:rPr lang="fr-FR" sz="2400" dirty="0"/>
              <a:t>, </a:t>
            </a:r>
            <a:r>
              <a:rPr lang="fr-FR" sz="2400" dirty="0" err="1"/>
              <a:t>hint</a:t>
            </a:r>
            <a:endParaRPr lang="fr-FR" sz="2400" dirty="0"/>
          </a:p>
          <a:p>
            <a:endParaRPr lang="fr-FR" sz="2400" dirty="0"/>
          </a:p>
        </p:txBody>
      </p:sp>
      <p:pic>
        <p:nvPicPr>
          <p:cNvPr id="6" name="Picture 2" descr="Image result for checkmark icon">
            <a:extLst>
              <a:ext uri="{FF2B5EF4-FFF2-40B4-BE49-F238E27FC236}">
                <a16:creationId xmlns:a16="http://schemas.microsoft.com/office/drawing/2014/main" id="{12D5EF85-B94A-41C4-51AD-94A553147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62" y="1387079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4A398D9-CBA2-1A2B-CBED-9595E2EE4FDC}"/>
              </a:ext>
            </a:extLst>
          </p:cNvPr>
          <p:cNvSpPr/>
          <p:nvPr/>
        </p:nvSpPr>
        <p:spPr>
          <a:xfrm>
            <a:off x="2007699" y="4495562"/>
            <a:ext cx="1407621" cy="4765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2" descr="Image result for checkmark icon">
            <a:extLst>
              <a:ext uri="{FF2B5EF4-FFF2-40B4-BE49-F238E27FC236}">
                <a16:creationId xmlns:a16="http://schemas.microsoft.com/office/drawing/2014/main" id="{B7BF9AB6-240B-F6FC-9FC5-33B8FB3DE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59" y="2140967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checkmark icon">
            <a:extLst>
              <a:ext uri="{FF2B5EF4-FFF2-40B4-BE49-F238E27FC236}">
                <a16:creationId xmlns:a16="http://schemas.microsoft.com/office/drawing/2014/main" id="{FD37FAF5-DE22-C948-A633-AA319921E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60" y="2907644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checkmark icon">
            <a:extLst>
              <a:ext uri="{FF2B5EF4-FFF2-40B4-BE49-F238E27FC236}">
                <a16:creationId xmlns:a16="http://schemas.microsoft.com/office/drawing/2014/main" id="{F3B252E2-2A3C-516A-6471-39E55B775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509" y="3674321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4901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D35E5-F8E1-1113-68C5-03EC98452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112"/>
            <a:ext cx="10515600" cy="101535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20: </a:t>
            </a:r>
            <a:r>
              <a:rPr lang="fr-FR" dirty="0" err="1"/>
              <a:t>prepare</a:t>
            </a:r>
            <a:r>
              <a:rPr lang="fr-FR" dirty="0"/>
              <a:t> </a:t>
            </a:r>
            <a:r>
              <a:rPr lang="fr-FR" dirty="0" err="1"/>
              <a:t>sorted</a:t>
            </a:r>
            <a:r>
              <a:rPr lang="fr-FR" dirty="0"/>
              <a:t> parquet table</a:t>
            </a:r>
            <a:br>
              <a:rPr lang="fr-FR" dirty="0"/>
            </a:br>
            <a:r>
              <a:rPr lang="fr-FR" dirty="0"/>
              <a:t>for </a:t>
            </a:r>
            <a:r>
              <a:rPr lang="fr-FR" dirty="0" err="1"/>
              <a:t>Predicate</a:t>
            </a:r>
            <a:r>
              <a:rPr lang="fr-FR" dirty="0"/>
              <a:t>-Push-Down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6E94C4-101D-C4A2-CBDF-33C9E5E1721F}"/>
              </a:ext>
            </a:extLst>
          </p:cNvPr>
          <p:cNvSpPr txBox="1"/>
          <p:nvPr/>
        </p:nvSpPr>
        <p:spPr>
          <a:xfrm>
            <a:off x="261891" y="2431973"/>
            <a:ext cx="1178510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800" dirty="0">
                <a:latin typeface="Consolas" panose="020B0609020204030204" pitchFamily="49" charset="0"/>
              </a:rPr>
              <a:t>val </a:t>
            </a:r>
            <a:r>
              <a:rPr lang="fr-FR" sz="1800" dirty="0" err="1">
                <a:latin typeface="Consolas" panose="020B0609020204030204" pitchFamily="49" charset="0"/>
              </a:rPr>
              <a:t>allAdressCsvDs</a:t>
            </a:r>
            <a:r>
              <a:rPr lang="fr-FR" sz="1800" dirty="0">
                <a:latin typeface="Consolas" panose="020B0609020204030204" pitchFamily="49" charset="0"/>
              </a:rPr>
              <a:t> = </a:t>
            </a:r>
            <a:r>
              <a:rPr lang="fr-FR" sz="1800" dirty="0" err="1">
                <a:latin typeface="Consolas" panose="020B0609020204030204" pitchFamily="49" charset="0"/>
              </a:rPr>
              <a:t>spark.read.options</a:t>
            </a:r>
            <a:r>
              <a:rPr lang="fr-FR" sz="1800" dirty="0">
                <a:latin typeface="Consolas" panose="020B0609020204030204" pitchFamily="49" charset="0"/>
              </a:rPr>
              <a:t>(</a:t>
            </a:r>
            <a:r>
              <a:rPr lang="fr-FR" sz="1800" dirty="0" err="1">
                <a:latin typeface="Consolas" panose="020B0609020204030204" pitchFamily="49" charset="0"/>
              </a:rPr>
              <a:t>Map</a:t>
            </a:r>
            <a:r>
              <a:rPr lang="fr-FR" sz="1800" dirty="0">
                <a:latin typeface="Consolas" panose="020B0609020204030204" pitchFamily="49" charset="0"/>
              </a:rPr>
              <a:t>("header" -&gt; "</a:t>
            </a:r>
            <a:r>
              <a:rPr lang="fr-FR" sz="1800" dirty="0" err="1">
                <a:latin typeface="Consolas" panose="020B0609020204030204" pitchFamily="49" charset="0"/>
              </a:rPr>
              <a:t>true</a:t>
            </a:r>
            <a:r>
              <a:rPr lang="fr-FR" sz="1800" dirty="0">
                <a:latin typeface="Consolas" panose="020B0609020204030204" pitchFamily="49" charset="0"/>
              </a:rPr>
              <a:t>", "</a:t>
            </a:r>
            <a:r>
              <a:rPr lang="fr-FR" sz="1800" dirty="0" err="1">
                <a:latin typeface="Consolas" panose="020B0609020204030204" pitchFamily="49" charset="0"/>
              </a:rPr>
              <a:t>delimiter</a:t>
            </a:r>
            <a:r>
              <a:rPr lang="fr-FR" sz="1800" dirty="0">
                <a:latin typeface="Consolas" panose="020B0609020204030204" pitchFamily="49" charset="0"/>
              </a:rPr>
              <a:t>" -&gt; ";", "</a:t>
            </a:r>
            <a:r>
              <a:rPr lang="fr-FR" sz="1800" dirty="0" err="1">
                <a:latin typeface="Consolas" panose="020B0609020204030204" pitchFamily="49" charset="0"/>
              </a:rPr>
              <a:t>inferSchema</a:t>
            </a:r>
            <a:r>
              <a:rPr lang="fr-FR" sz="1800" dirty="0">
                <a:latin typeface="Consolas" panose="020B0609020204030204" pitchFamily="49" charset="0"/>
              </a:rPr>
              <a:t>" -&gt; "</a:t>
            </a:r>
            <a:r>
              <a:rPr lang="fr-FR" sz="1800" dirty="0" err="1">
                <a:latin typeface="Consolas" panose="020B0609020204030204" pitchFamily="49" charset="0"/>
              </a:rPr>
              <a:t>true</a:t>
            </a:r>
            <a:r>
              <a:rPr lang="fr-FR" sz="1800" dirty="0">
                <a:latin typeface="Consolas" panose="020B0609020204030204" pitchFamily="49" charset="0"/>
              </a:rPr>
              <a:t>")).format("csv").</a:t>
            </a:r>
            <a:r>
              <a:rPr lang="fr-FR" sz="1800" dirty="0" err="1">
                <a:latin typeface="Consolas" panose="020B0609020204030204" pitchFamily="49" charset="0"/>
              </a:rPr>
              <a:t>load</a:t>
            </a:r>
            <a:r>
              <a:rPr lang="fr-FR" sz="1800" dirty="0">
                <a:latin typeface="Consolas" panose="020B0609020204030204" pitchFamily="49" charset="0"/>
              </a:rPr>
              <a:t>("C:/data/OpenData-gouv.fr/bal/adresses-france.csv")</a:t>
            </a:r>
          </a:p>
          <a:p>
            <a:pPr algn="l"/>
            <a:r>
              <a:rPr lang="en-US" sz="1800" dirty="0">
                <a:latin typeface="Consolas" panose="020B0609020204030204" pitchFamily="49" charset="0"/>
              </a:rPr>
              <a:t>.</a:t>
            </a:r>
            <a:r>
              <a:rPr lang="en-US" sz="1800" dirty="0" err="1">
                <a:latin typeface="Consolas" panose="020B0609020204030204" pitchFamily="49" charset="0"/>
              </a:rPr>
              <a:t>withColumn</a:t>
            </a:r>
            <a:r>
              <a:rPr lang="en-US" sz="1800" dirty="0">
                <a:latin typeface="Consolas" panose="020B0609020204030204" pitchFamily="49" charset="0"/>
              </a:rPr>
              <a:t>("dept", </a:t>
            </a:r>
            <a:r>
              <a:rPr lang="en-US" sz="1800" dirty="0" err="1">
                <a:latin typeface="Consolas" panose="020B0609020204030204" pitchFamily="49" charset="0"/>
              </a:rPr>
              <a:t>regexp_replace</a:t>
            </a:r>
            <a:r>
              <a:rPr lang="en-US" sz="1800" dirty="0">
                <a:latin typeface="Consolas" panose="020B0609020204030204" pitchFamily="49" charset="0"/>
              </a:rPr>
              <a:t>(col("</a:t>
            </a:r>
            <a:r>
              <a:rPr lang="en-US" sz="1800" dirty="0" err="1">
                <a:latin typeface="Consolas" panose="020B0609020204030204" pitchFamily="49" charset="0"/>
              </a:rPr>
              <a:t>commune_insee</a:t>
            </a:r>
            <a:r>
              <a:rPr lang="en-US" sz="1800" dirty="0">
                <a:latin typeface="Consolas" panose="020B0609020204030204" pitchFamily="49" charset="0"/>
              </a:rPr>
              <a:t>"), "0*(.*)...", "$1").cast("int"))</a:t>
            </a:r>
          </a:p>
          <a:p>
            <a:pPr algn="l"/>
            <a:r>
              <a:rPr lang="en-US" sz="1800" dirty="0">
                <a:latin typeface="Consolas" panose="020B0609020204030204" pitchFamily="49" charset="0"/>
              </a:rPr>
              <a:t>.</a:t>
            </a:r>
            <a:r>
              <a:rPr lang="en-US" sz="1800" dirty="0" err="1">
                <a:latin typeface="Consolas" panose="020B0609020204030204" pitchFamily="49" charset="0"/>
              </a:rPr>
              <a:t>withColumn</a:t>
            </a:r>
            <a:r>
              <a:rPr lang="en-US" sz="1800" dirty="0">
                <a:latin typeface="Consolas" panose="020B0609020204030204" pitchFamily="49" charset="0"/>
              </a:rPr>
              <a:t>("code", col("</a:t>
            </a:r>
            <a:r>
              <a:rPr lang="en-US" sz="1800" dirty="0" err="1">
                <a:latin typeface="Consolas" panose="020B0609020204030204" pitchFamily="49" charset="0"/>
              </a:rPr>
              <a:t>commune_insee</a:t>
            </a:r>
            <a:r>
              <a:rPr lang="en-US" sz="1800" dirty="0">
                <a:latin typeface="Consolas" panose="020B0609020204030204" pitchFamily="49" charset="0"/>
              </a:rPr>
              <a:t>").cast("int"))</a:t>
            </a:r>
          </a:p>
          <a:p>
            <a:pPr algn="l"/>
            <a:endParaRPr lang="fr-FR" sz="1800" dirty="0">
              <a:latin typeface="Consolas" panose="020B0609020204030204" pitchFamily="49" charset="0"/>
            </a:endParaRPr>
          </a:p>
          <a:p>
            <a:pPr algn="l"/>
            <a:r>
              <a:rPr lang="fr-FR" sz="1800" dirty="0" err="1">
                <a:latin typeface="Consolas" panose="020B0609020204030204" pitchFamily="49" charset="0"/>
              </a:rPr>
              <a:t>allAdressCsvDs.repartition</a:t>
            </a:r>
            <a:r>
              <a:rPr lang="fr-FR" sz="1800" dirty="0">
                <a:latin typeface="Consolas" panose="020B0609020204030204" pitchFamily="49" charset="0"/>
              </a:rPr>
              <a:t>(1)</a:t>
            </a:r>
          </a:p>
          <a:p>
            <a:pPr algn="l"/>
            <a:r>
              <a:rPr lang="fr-FR" sz="1800" dirty="0">
                <a:latin typeface="Consolas" panose="020B0609020204030204" pitchFamily="49" charset="0"/>
              </a:rPr>
              <a:t> .sort("</a:t>
            </a:r>
            <a:r>
              <a:rPr lang="fr-FR" sz="1800" dirty="0" err="1">
                <a:latin typeface="Consolas" panose="020B0609020204030204" pitchFamily="49" charset="0"/>
              </a:rPr>
              <a:t>dept</a:t>
            </a:r>
            <a:r>
              <a:rPr lang="fr-FR" sz="1800" dirty="0">
                <a:latin typeface="Consolas" panose="020B0609020204030204" pitchFamily="49" charset="0"/>
              </a:rPr>
              <a:t>").</a:t>
            </a:r>
            <a:r>
              <a:rPr lang="fr-FR" sz="1800" dirty="0" err="1">
                <a:latin typeface="Consolas" panose="020B0609020204030204" pitchFamily="49" charset="0"/>
              </a:rPr>
              <a:t>sortWithinPartitions</a:t>
            </a:r>
            <a:r>
              <a:rPr lang="fr-FR" sz="1800" dirty="0">
                <a:latin typeface="Consolas" panose="020B0609020204030204" pitchFamily="49" charset="0"/>
              </a:rPr>
              <a:t>("</a:t>
            </a:r>
            <a:r>
              <a:rPr lang="fr-FR" sz="1800" dirty="0" err="1">
                <a:latin typeface="Consolas" panose="020B0609020204030204" pitchFamily="49" charset="0"/>
              </a:rPr>
              <a:t>dept</a:t>
            </a:r>
            <a:r>
              <a:rPr lang="fr-FR" sz="1800" dirty="0">
                <a:latin typeface="Consolas" panose="020B0609020204030204" pitchFamily="49" charset="0"/>
              </a:rPr>
              <a:t>", "code", "</a:t>
            </a:r>
            <a:r>
              <a:rPr lang="fr-FR" sz="1800" dirty="0" err="1">
                <a:latin typeface="Consolas" panose="020B0609020204030204" pitchFamily="49" charset="0"/>
              </a:rPr>
              <a:t>voie_nom</a:t>
            </a:r>
            <a:r>
              <a:rPr lang="fr-FR" sz="1800" dirty="0">
                <a:latin typeface="Consolas" panose="020B0609020204030204" pitchFamily="49" charset="0"/>
              </a:rPr>
              <a:t>")</a:t>
            </a:r>
          </a:p>
          <a:p>
            <a:pPr algn="l"/>
            <a:r>
              <a:rPr lang="fr-FR" sz="1800" dirty="0">
                <a:latin typeface="Consolas" panose="020B0609020204030204" pitchFamily="49" charset="0"/>
              </a:rPr>
              <a:t> .</a:t>
            </a:r>
            <a:r>
              <a:rPr lang="fr-FR" sz="1800" dirty="0" err="1">
                <a:latin typeface="Consolas" panose="020B0609020204030204" pitchFamily="49" charset="0"/>
              </a:rPr>
              <a:t>write.format</a:t>
            </a:r>
            <a:r>
              <a:rPr lang="fr-FR" sz="1800" dirty="0">
                <a:latin typeface="Consolas" panose="020B0609020204030204" pitchFamily="49" charset="0"/>
              </a:rPr>
              <a:t>("parquet").option("</a:t>
            </a:r>
            <a:r>
              <a:rPr lang="fr-FR" sz="1800" dirty="0" err="1">
                <a:latin typeface="Consolas" panose="020B0609020204030204" pitchFamily="49" charset="0"/>
              </a:rPr>
              <a:t>parquet.block.size</a:t>
            </a:r>
            <a:r>
              <a:rPr lang="fr-FR" sz="1800" dirty="0">
                <a:latin typeface="Consolas" panose="020B0609020204030204" pitchFamily="49" charset="0"/>
              </a:rPr>
              <a:t>", 16*1024*1024)</a:t>
            </a:r>
          </a:p>
          <a:p>
            <a:pPr algn="l"/>
            <a:r>
              <a:rPr lang="en-US" sz="1800" dirty="0">
                <a:latin typeface="Consolas" panose="020B0609020204030204" pitchFamily="49" charset="0"/>
              </a:rPr>
              <a:t> .</a:t>
            </a:r>
            <a:r>
              <a:rPr lang="en-US" sz="1800" dirty="0" err="1">
                <a:latin typeface="Consolas" panose="020B0609020204030204" pitchFamily="49" charset="0"/>
              </a:rPr>
              <a:t>saveAsTable</a:t>
            </a:r>
            <a:r>
              <a:rPr lang="en-US" sz="1800" dirty="0">
                <a:latin typeface="Consolas" panose="020B0609020204030204" pitchFamily="49" charset="0"/>
              </a:rPr>
              <a:t>("db1.address_sorted")</a:t>
            </a:r>
            <a:br>
              <a:rPr lang="en-US" sz="1800" dirty="0">
                <a:latin typeface="Consolas" panose="020B0609020204030204" pitchFamily="49" charset="0"/>
              </a:rPr>
            </a:br>
            <a:endParaRPr lang="fr-FR" sz="1800" dirty="0">
              <a:latin typeface="Consolas" panose="020B0609020204030204" pitchFamily="49" charset="0"/>
            </a:endParaRPr>
          </a:p>
          <a:p>
            <a:pPr algn="l"/>
            <a:r>
              <a:rPr lang="fr-FR" sz="1800" dirty="0" err="1">
                <a:latin typeface="Consolas" panose="020B0609020204030204" pitchFamily="49" charset="0"/>
              </a:rPr>
              <a:t>allAdressCsvDs</a:t>
            </a:r>
            <a:r>
              <a:rPr lang="en-US" sz="1800" dirty="0">
                <a:latin typeface="Consolas" panose="020B0609020204030204" pitchFamily="49" charset="0"/>
              </a:rPr>
              <a:t>.repartition(10, col("dept"))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fr-FR" sz="1800" dirty="0">
                <a:latin typeface="Consolas" panose="020B0609020204030204" pitchFamily="49" charset="0"/>
              </a:rPr>
              <a:t>.</a:t>
            </a:r>
            <a:r>
              <a:rPr lang="fr-FR" sz="1800" dirty="0" err="1">
                <a:latin typeface="Consolas" panose="020B0609020204030204" pitchFamily="49" charset="0"/>
              </a:rPr>
              <a:t>sortWithinPartitions</a:t>
            </a:r>
            <a:r>
              <a:rPr lang="fr-FR" sz="1800" dirty="0">
                <a:latin typeface="Consolas" panose="020B0609020204030204" pitchFamily="49" charset="0"/>
              </a:rPr>
              <a:t>("</a:t>
            </a:r>
            <a:r>
              <a:rPr lang="fr-FR" sz="1800" dirty="0" err="1">
                <a:latin typeface="Consolas" panose="020B0609020204030204" pitchFamily="49" charset="0"/>
              </a:rPr>
              <a:t>dept</a:t>
            </a:r>
            <a:r>
              <a:rPr lang="fr-FR" sz="1800" dirty="0">
                <a:latin typeface="Consolas" panose="020B0609020204030204" pitchFamily="49" charset="0"/>
              </a:rPr>
              <a:t>", "code", "</a:t>
            </a:r>
            <a:r>
              <a:rPr lang="fr-FR" sz="1800" dirty="0" err="1">
                <a:latin typeface="Consolas" panose="020B0609020204030204" pitchFamily="49" charset="0"/>
              </a:rPr>
              <a:t>voie_nom</a:t>
            </a:r>
            <a:r>
              <a:rPr lang="fr-FR" sz="1800" dirty="0">
                <a:latin typeface="Consolas" panose="020B0609020204030204" pitchFamily="49" charset="0"/>
              </a:rPr>
              <a:t>")</a:t>
            </a:r>
          </a:p>
          <a:p>
            <a:pPr algn="l"/>
            <a:r>
              <a:rPr lang="fr-FR" sz="1800" dirty="0">
                <a:latin typeface="Consolas" panose="020B0609020204030204" pitchFamily="49" charset="0"/>
              </a:rPr>
              <a:t> .</a:t>
            </a:r>
            <a:r>
              <a:rPr lang="fr-FR" sz="1800" dirty="0" err="1">
                <a:latin typeface="Consolas" panose="020B0609020204030204" pitchFamily="49" charset="0"/>
              </a:rPr>
              <a:t>write.format</a:t>
            </a:r>
            <a:r>
              <a:rPr lang="fr-FR" sz="1800" dirty="0">
                <a:latin typeface="Consolas" panose="020B0609020204030204" pitchFamily="49" charset="0"/>
              </a:rPr>
              <a:t>("parquet").option("</a:t>
            </a:r>
            <a:r>
              <a:rPr lang="fr-FR" sz="1800" dirty="0" err="1">
                <a:latin typeface="Consolas" panose="020B0609020204030204" pitchFamily="49" charset="0"/>
              </a:rPr>
              <a:t>parquet.block.size</a:t>
            </a:r>
            <a:r>
              <a:rPr lang="fr-FR" sz="1800" dirty="0">
                <a:latin typeface="Consolas" panose="020B0609020204030204" pitchFamily="49" charset="0"/>
              </a:rPr>
              <a:t>", 16*1024*1024)</a:t>
            </a:r>
          </a:p>
          <a:p>
            <a:pPr algn="l"/>
            <a:r>
              <a:rPr lang="fr-FR" sz="1800" dirty="0">
                <a:latin typeface="Consolas" panose="020B0609020204030204" pitchFamily="49" charset="0"/>
              </a:rPr>
              <a:t> .</a:t>
            </a:r>
            <a:r>
              <a:rPr lang="fr-FR" sz="1800" dirty="0" err="1">
                <a:latin typeface="Consolas" panose="020B0609020204030204" pitchFamily="49" charset="0"/>
              </a:rPr>
              <a:t>saveAsTable</a:t>
            </a:r>
            <a:r>
              <a:rPr lang="fr-FR" sz="1800" dirty="0">
                <a:latin typeface="Consolas" panose="020B0609020204030204" pitchFamily="49" charset="0"/>
              </a:rPr>
              <a:t>("db1.address_sorted10")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5FD65B-7476-F685-902F-14CAF78EDEC7}"/>
              </a:ext>
            </a:extLst>
          </p:cNvPr>
          <p:cNvSpPr txBox="1"/>
          <p:nvPr/>
        </p:nvSpPr>
        <p:spPr>
          <a:xfrm>
            <a:off x="319596" y="1336089"/>
            <a:ext cx="10289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to have few PARQUET files (1 or </a:t>
            </a:r>
            <a:r>
              <a:rPr lang="fr-FR" dirty="0" err="1"/>
              <a:t>several</a:t>
            </a:r>
            <a:r>
              <a:rPr lang="fr-FR" dirty="0"/>
              <a:t>, but not </a:t>
            </a:r>
            <a:r>
              <a:rPr lang="fr-FR" dirty="0" err="1"/>
              <a:t>hundred</a:t>
            </a:r>
            <a:r>
              <a:rPr lang="fr-FR" dirty="0"/>
              <a:t>)</a:t>
            </a:r>
          </a:p>
          <a:p>
            <a:r>
              <a:rPr lang="fr-FR" dirty="0" err="1"/>
              <a:t>Each</a:t>
            </a:r>
            <a:r>
              <a:rPr lang="fr-FR" dirty="0"/>
              <a:t> PARQUET File split in </a:t>
            </a:r>
            <a:r>
              <a:rPr lang="fr-FR" dirty="0" err="1"/>
              <a:t>several</a:t>
            </a:r>
            <a:r>
              <a:rPr lang="fr-FR" dirty="0"/>
              <a:t> blocks of 16Mo  (default=256Mo)</a:t>
            </a:r>
          </a:p>
          <a:p>
            <a:r>
              <a:rPr lang="fr-FR" dirty="0" err="1"/>
              <a:t>Each</a:t>
            </a:r>
            <a:r>
              <a:rPr lang="fr-FR" dirty="0"/>
              <a:t> block </a:t>
            </a:r>
            <a:r>
              <a:rPr lang="fr-FR" dirty="0" err="1"/>
              <a:t>sorted</a:t>
            </a:r>
            <a:r>
              <a:rPr lang="fr-FR" dirty="0"/>
              <a:t> to have efficient </a:t>
            </a:r>
            <a:r>
              <a:rPr lang="fr-FR" dirty="0" err="1"/>
              <a:t>Dictionaries</a:t>
            </a:r>
            <a:r>
              <a:rPr lang="fr-FR" dirty="0"/>
              <a:t> and Min-Max </a:t>
            </a:r>
            <a:r>
              <a:rPr lang="fr-FR" dirty="0" err="1"/>
              <a:t>Statistics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33619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C137E-BF80-3149-2D15-845669A9B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20 … </a:t>
            </a:r>
            <a:br>
              <a:rPr lang="fr-FR" dirty="0"/>
            </a:br>
            <a:r>
              <a:rPr lang="fr-FR" dirty="0" err="1"/>
              <a:t>write.option</a:t>
            </a:r>
            <a:r>
              <a:rPr lang="fr-FR" dirty="0"/>
              <a:t>()  or global --conf ??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3AB0A-91E6-1512-1000-188E76B94F74}"/>
              </a:ext>
            </a:extLst>
          </p:cNvPr>
          <p:cNvSpPr txBox="1"/>
          <p:nvPr/>
        </p:nvSpPr>
        <p:spPr>
          <a:xfrm>
            <a:off x="3071999" y="3057028"/>
            <a:ext cx="71598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Use </a:t>
            </a:r>
          </a:p>
          <a:p>
            <a:endParaRPr lang="fr-FR" dirty="0"/>
          </a:p>
          <a:p>
            <a:r>
              <a:rPr lang="fr-FR" dirty="0" err="1"/>
              <a:t>spark-shell</a:t>
            </a:r>
            <a:r>
              <a:rPr lang="fr-FR" dirty="0"/>
              <a:t> --driver-memory=3g \</a:t>
            </a:r>
            <a:br>
              <a:rPr lang="fr-FR" dirty="0"/>
            </a:br>
            <a:r>
              <a:rPr lang="fr-FR" dirty="0"/>
              <a:t>   --conf </a:t>
            </a:r>
            <a:r>
              <a:rPr lang="fr-FR" dirty="0" err="1"/>
              <a:t>spark.sql.files.maxPartitionBytes</a:t>
            </a:r>
            <a:r>
              <a:rPr lang="fr-FR" dirty="0"/>
              <a:t>=16777216 \</a:t>
            </a:r>
            <a:br>
              <a:rPr lang="fr-FR" dirty="0"/>
            </a:br>
            <a:r>
              <a:rPr lang="fr-FR" dirty="0"/>
              <a:t>   --conf </a:t>
            </a:r>
            <a:r>
              <a:rPr lang="fr-FR" dirty="0" err="1"/>
              <a:t>parquet.block.size</a:t>
            </a:r>
            <a:r>
              <a:rPr lang="fr-FR" dirty="0"/>
              <a:t>=16777216 </a:t>
            </a:r>
          </a:p>
        </p:txBody>
      </p:sp>
    </p:spTree>
    <p:extLst>
      <p:ext uri="{BB962C8B-B14F-4D97-AF65-F5344CB8AC3E}">
        <p14:creationId xmlns:p14="http://schemas.microsoft.com/office/powerpoint/2010/main" val="25120103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CFB99-8F8A-B80D-2FE8-5C15EA52F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1015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21: check.. </a:t>
            </a:r>
            <a:r>
              <a:rPr lang="fr-FR" dirty="0" err="1"/>
              <a:t>getNumPartitions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306D16-64C4-B03D-E7C9-A8CC733EAF81}"/>
              </a:ext>
            </a:extLst>
          </p:cNvPr>
          <p:cNvSpPr txBox="1"/>
          <p:nvPr/>
        </p:nvSpPr>
        <p:spPr>
          <a:xfrm>
            <a:off x="3227034" y="1859872"/>
            <a:ext cx="472456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Check </a:t>
            </a:r>
            <a:r>
              <a:rPr lang="fr-FR" dirty="0" err="1"/>
              <a:t>that</a:t>
            </a:r>
            <a:endParaRPr lang="fr-FR" dirty="0"/>
          </a:p>
          <a:p>
            <a:endParaRPr lang="fr-FR" dirty="0"/>
          </a:p>
          <a:p>
            <a:r>
              <a:rPr lang="fr-FR" dirty="0"/>
              <a:t> a/ table db1.address_sorted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saved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       on 1 parquet file, </a:t>
            </a:r>
            <a:br>
              <a:rPr lang="fr-FR" dirty="0"/>
            </a:br>
            <a:r>
              <a:rPr lang="fr-FR" dirty="0"/>
              <a:t>       and file </a:t>
            </a:r>
            <a:r>
              <a:rPr lang="fr-FR" dirty="0" err="1"/>
              <a:t>is</a:t>
            </a:r>
            <a:r>
              <a:rPr lang="fr-FR" dirty="0"/>
              <a:t> split </a:t>
            </a:r>
            <a:r>
              <a:rPr lang="fr-FR" dirty="0" err="1"/>
              <a:t>into</a:t>
            </a:r>
            <a:r>
              <a:rPr lang="fr-FR" dirty="0"/>
              <a:t> 55 partitions</a:t>
            </a:r>
            <a:br>
              <a:rPr lang="fr-FR" dirty="0"/>
            </a:br>
            <a:r>
              <a:rPr lang="fr-FR" dirty="0"/>
              <a:t>       </a:t>
            </a:r>
            <a:r>
              <a:rPr lang="fr-FR" dirty="0" err="1"/>
              <a:t>giving</a:t>
            </a:r>
            <a:r>
              <a:rPr lang="fr-FR" dirty="0"/>
              <a:t> a total of </a:t>
            </a:r>
            <a:r>
              <a:rPr lang="fr-FR" dirty="0" err="1"/>
              <a:t>numPartition</a:t>
            </a:r>
            <a:r>
              <a:rPr lang="fr-FR" dirty="0"/>
              <a:t>=55</a:t>
            </a:r>
          </a:p>
          <a:p>
            <a:endParaRPr lang="fr-FR" dirty="0"/>
          </a:p>
          <a:p>
            <a:r>
              <a:rPr lang="fr-FR" dirty="0"/>
              <a:t>b/ table db1.address_sorted10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saved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      on 10 parquet files</a:t>
            </a:r>
            <a:br>
              <a:rPr lang="fr-FR" dirty="0"/>
            </a:br>
            <a:r>
              <a:rPr lang="fr-FR" dirty="0"/>
              <a:t>      and files are split (</a:t>
            </a:r>
            <a:r>
              <a:rPr lang="fr-FR" dirty="0" err="1"/>
              <a:t>differently</a:t>
            </a:r>
            <a:r>
              <a:rPr lang="fr-FR" dirty="0"/>
              <a:t>..)</a:t>
            </a:r>
            <a:br>
              <a:rPr lang="fr-FR" dirty="0"/>
            </a:br>
            <a:r>
              <a:rPr lang="fr-FR" dirty="0"/>
              <a:t>      </a:t>
            </a:r>
            <a:r>
              <a:rPr lang="fr-FR" dirty="0" err="1"/>
              <a:t>giving</a:t>
            </a:r>
            <a:r>
              <a:rPr lang="fr-FR" dirty="0"/>
              <a:t> a total of </a:t>
            </a:r>
            <a:r>
              <a:rPr lang="fr-FR" dirty="0" err="1"/>
              <a:t>numPartition</a:t>
            </a:r>
            <a:r>
              <a:rPr lang="fr-FR" dirty="0"/>
              <a:t>=57</a:t>
            </a:r>
          </a:p>
          <a:p>
            <a:endParaRPr lang="fr-FR" dirty="0"/>
          </a:p>
          <a:p>
            <a:r>
              <a:rPr lang="fr-FR" dirty="0"/>
              <a:t>c/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there</a:t>
            </a:r>
            <a:r>
              <a:rPr lang="fr-FR" dirty="0"/>
              <a:t> a big </a:t>
            </a:r>
            <a:r>
              <a:rPr lang="fr-FR" dirty="0" err="1"/>
              <a:t>difference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a/ and b/ ?</a:t>
            </a:r>
            <a:br>
              <a:rPr lang="fr-FR" dirty="0"/>
            </a:br>
            <a:r>
              <a:rPr lang="fr-FR" dirty="0"/>
              <a:t>  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« </a:t>
            </a:r>
            <a:r>
              <a:rPr lang="fr-FR" dirty="0" err="1"/>
              <a:t>better</a:t>
            </a:r>
            <a:r>
              <a:rPr lang="fr-FR" dirty="0"/>
              <a:t> » ?</a:t>
            </a:r>
          </a:p>
          <a:p>
            <a:endParaRPr lang="fr-FR" dirty="0"/>
          </a:p>
          <a:p>
            <a:r>
              <a:rPr lang="fr-FR" dirty="0" err="1"/>
              <a:t>Hint</a:t>
            </a:r>
            <a:r>
              <a:rPr lang="fr-FR" dirty="0"/>
              <a:t>: use   </a:t>
            </a:r>
            <a:r>
              <a:rPr lang="fr-FR" b="1" dirty="0" err="1"/>
              <a:t>dataset.toJavaRDD.getNumPartitions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6279472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7ADE8-703D-A571-F009-3E0A1DAB4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34501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65EA7E-DC71-9477-07B6-4F5908CC3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975" y="725166"/>
            <a:ext cx="7242050" cy="17577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E30F67-96B5-F84B-7068-5D87AD85AD33}"/>
              </a:ext>
            </a:extLst>
          </p:cNvPr>
          <p:cNvSpPr txBox="1"/>
          <p:nvPr/>
        </p:nvSpPr>
        <p:spPr>
          <a:xfrm>
            <a:off x="446915" y="1604055"/>
            <a:ext cx="907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 File</a:t>
            </a:r>
            <a:br>
              <a:rPr lang="fr-FR" dirty="0"/>
            </a:br>
            <a:r>
              <a:rPr lang="fr-FR" dirty="0"/>
              <a:t>886 Mo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94B407-CA3B-87B8-BE01-D280463C7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493" y="2911876"/>
            <a:ext cx="5208785" cy="33729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44663D-D83C-3E05-AEC8-2FF25EC82876}"/>
              </a:ext>
            </a:extLst>
          </p:cNvPr>
          <p:cNvSpPr txBox="1"/>
          <p:nvPr/>
        </p:nvSpPr>
        <p:spPr>
          <a:xfrm>
            <a:off x="446915" y="3916079"/>
            <a:ext cx="25714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 Files</a:t>
            </a:r>
          </a:p>
          <a:p>
            <a:r>
              <a:rPr lang="fr-FR" dirty="0"/>
              <a:t>  </a:t>
            </a:r>
            <a:r>
              <a:rPr lang="fr-FR" dirty="0" err="1"/>
              <a:t>between</a:t>
            </a:r>
            <a:r>
              <a:rPr lang="fr-FR" dirty="0"/>
              <a:t> 40Mo - 130Mo</a:t>
            </a:r>
            <a:br>
              <a:rPr lang="fr-FR" dirty="0"/>
            </a:br>
            <a:r>
              <a:rPr lang="fr-FR" dirty="0"/>
              <a:t>( total ~886 Mo)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1F8667-564C-5683-C59E-E90487CA1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008" y="6362128"/>
            <a:ext cx="6572820" cy="4191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102458-0329-C3AD-12F5-948D1FFE6EB6}"/>
              </a:ext>
            </a:extLst>
          </p:cNvPr>
          <p:cNvSpPr txBox="1"/>
          <p:nvPr/>
        </p:nvSpPr>
        <p:spPr>
          <a:xfrm>
            <a:off x="359618" y="5778422"/>
            <a:ext cx="24611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57 partitions</a:t>
            </a:r>
          </a:p>
          <a:p>
            <a:r>
              <a:rPr lang="fr-FR" dirty="0"/>
              <a:t>(</a:t>
            </a:r>
            <a:r>
              <a:rPr lang="fr-FR" dirty="0" err="1"/>
              <a:t>only</a:t>
            </a:r>
            <a:r>
              <a:rPr lang="fr-FR" dirty="0"/>
              <a:t> 7 files are split in 2</a:t>
            </a:r>
            <a:br>
              <a:rPr lang="fr-FR" dirty="0"/>
            </a:br>
            <a:r>
              <a:rPr lang="fr-FR" dirty="0"/>
              <a:t> all </a:t>
            </a:r>
            <a:r>
              <a:rPr lang="fr-FR" dirty="0" err="1"/>
              <a:t>other</a:t>
            </a:r>
            <a:r>
              <a:rPr lang="fr-FR" dirty="0"/>
              <a:t> have 1 part)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456A23-0BA5-1FAF-5A8A-F4CFC832A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7693" y="2425696"/>
            <a:ext cx="6496613" cy="3886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65B45F1-B8E5-A532-35F6-B8CED4FD87B5}"/>
              </a:ext>
            </a:extLst>
          </p:cNvPr>
          <p:cNvSpPr txBox="1"/>
          <p:nvPr/>
        </p:nvSpPr>
        <p:spPr>
          <a:xfrm>
            <a:off x="446915" y="2420821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55 partitions</a:t>
            </a:r>
          </a:p>
        </p:txBody>
      </p:sp>
    </p:spTree>
    <p:extLst>
      <p:ext uri="{BB962C8B-B14F-4D97-AF65-F5344CB8AC3E}">
        <p14:creationId xmlns:p14="http://schemas.microsoft.com/office/powerpoint/2010/main" val="36984911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872E8-D48B-7FE3-0E9A-BDBD7855A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21: </a:t>
            </a:r>
            <a:r>
              <a:rPr lang="fr-FR" dirty="0" err="1"/>
              <a:t>difference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1 File-N Partitions &lt;&lt;&gt;&gt; N files- </a:t>
            </a:r>
            <a:r>
              <a:rPr lang="fr-FR" dirty="0" err="1"/>
              <a:t>each</a:t>
            </a:r>
            <a:r>
              <a:rPr lang="fr-FR" dirty="0"/>
              <a:t> 1 partition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B92B30-63DA-11EC-CA5A-78B6B6B3E50E}"/>
              </a:ext>
            </a:extLst>
          </p:cNvPr>
          <p:cNvSpPr txBox="1"/>
          <p:nvPr/>
        </p:nvSpPr>
        <p:spPr>
          <a:xfrm>
            <a:off x="1753341" y="2481308"/>
            <a:ext cx="1015277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 </a:t>
            </a:r>
            <a:r>
              <a:rPr lang="fr-FR" sz="2400" dirty="0" err="1"/>
              <a:t>both</a:t>
            </a:r>
            <a:r>
              <a:rPr lang="fr-FR" sz="2400" dirty="0"/>
              <a:t> case </a:t>
            </a:r>
            <a:r>
              <a:rPr lang="fr-FR" sz="2400" dirty="0" err="1"/>
              <a:t>there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approximatly</a:t>
            </a:r>
            <a:r>
              <a:rPr lang="fr-FR" sz="2400" dirty="0"/>
              <a:t> 55 partitions</a:t>
            </a:r>
          </a:p>
          <a:p>
            <a:endParaRPr lang="fr-FR" sz="2400" dirty="0"/>
          </a:p>
          <a:p>
            <a:r>
              <a:rPr lang="fr-FR" sz="2400" dirty="0"/>
              <a:t>But case a/ </a:t>
            </a:r>
            <a:r>
              <a:rPr lang="fr-FR" sz="2400" dirty="0" err="1"/>
              <a:t>is</a:t>
            </a:r>
            <a:r>
              <a:rPr lang="fr-FR" sz="2400" dirty="0"/>
              <a:t> MUCH BETTER</a:t>
            </a:r>
          </a:p>
          <a:p>
            <a:r>
              <a:rPr lang="fr-FR" sz="2400" dirty="0" err="1"/>
              <a:t>Because</a:t>
            </a:r>
            <a:r>
              <a:rPr lang="fr-FR" sz="2400" dirty="0"/>
              <a:t> </a:t>
            </a:r>
            <a:r>
              <a:rPr lang="fr-FR" sz="2400" dirty="0" err="1"/>
              <a:t>there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less</a:t>
            </a:r>
            <a:r>
              <a:rPr lang="fr-FR" sz="2400" dirty="0"/>
              <a:t> files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fr-FR" sz="2400" dirty="0"/>
              <a:t> No </a:t>
            </a:r>
            <a:r>
              <a:rPr lang="fr-FR" sz="2400" dirty="0" err="1"/>
              <a:t>overhead</a:t>
            </a:r>
            <a:r>
              <a:rPr lang="fr-FR" sz="2400" dirty="0"/>
              <a:t> to duplicate </a:t>
            </a:r>
            <a:r>
              <a:rPr lang="fr-FR" sz="2400" dirty="0" err="1"/>
              <a:t>read</a:t>
            </a:r>
            <a:r>
              <a:rPr lang="fr-FR" sz="2400" dirty="0"/>
              <a:t> File </a:t>
            </a:r>
            <a:r>
              <a:rPr lang="fr-FR" sz="2400" dirty="0" err="1"/>
              <a:t>metadata</a:t>
            </a:r>
            <a:r>
              <a:rPr lang="fr-FR" sz="2400" dirty="0"/>
              <a:t> (</a:t>
            </a:r>
            <a:r>
              <a:rPr lang="fr-FR" sz="2400" dirty="0" err="1"/>
              <a:t>same</a:t>
            </a:r>
            <a:r>
              <a:rPr lang="fr-FR" sz="2400" dirty="0"/>
              <a:t> </a:t>
            </a:r>
            <a:r>
              <a:rPr lang="fr-FR" sz="2400" dirty="0" err="1"/>
              <a:t>schema+different</a:t>
            </a:r>
            <a:r>
              <a:rPr lang="fr-FR" sz="2400" dirty="0"/>
              <a:t> offsets)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fr-FR" sz="2400" dirty="0"/>
              <a:t> No </a:t>
            </a:r>
            <a:r>
              <a:rPr lang="fr-FR" sz="2400" dirty="0" err="1"/>
              <a:t>overhead</a:t>
            </a:r>
            <a:r>
              <a:rPr lang="fr-FR" sz="2400" dirty="0"/>
              <a:t> for the </a:t>
            </a:r>
            <a:r>
              <a:rPr lang="fr-FR" sz="2400" dirty="0" err="1"/>
              <a:t>storage</a:t>
            </a:r>
            <a:r>
              <a:rPr lang="fr-FR" sz="2400" dirty="0"/>
              <a:t> filesystem to store N files</a:t>
            </a:r>
          </a:p>
        </p:txBody>
      </p:sp>
    </p:spTree>
    <p:extLst>
      <p:ext uri="{BB962C8B-B14F-4D97-AF65-F5344CB8AC3E}">
        <p14:creationId xmlns:p14="http://schemas.microsoft.com/office/powerpoint/2010/main" val="32221946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1065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22: </a:t>
            </a:r>
            <a:r>
              <a:rPr lang="fr-FR" dirty="0" err="1"/>
              <a:t>Predicate</a:t>
            </a:r>
            <a:r>
              <a:rPr lang="fr-FR" dirty="0"/>
              <a:t>-Push-Down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DF2CC7-FE65-E6EE-5A78-B9C6224C87A2}"/>
              </a:ext>
            </a:extLst>
          </p:cNvPr>
          <p:cNvSpPr txBox="1"/>
          <p:nvPr/>
        </p:nvSpPr>
        <p:spPr>
          <a:xfrm>
            <a:off x="537098" y="1340528"/>
            <a:ext cx="10710881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Execute</a:t>
            </a:r>
            <a:r>
              <a:rPr lang="fr-FR" sz="2400" dirty="0"/>
              <a:t> </a:t>
            </a:r>
            <a:r>
              <a:rPr lang="fr-FR" sz="2400" dirty="0" err="1"/>
              <a:t>several</a:t>
            </a:r>
            <a:r>
              <a:rPr lang="fr-FR" sz="2400" dirty="0"/>
              <a:t> </a:t>
            </a:r>
            <a:r>
              <a:rPr lang="fr-FR" sz="2400" dirty="0" err="1"/>
              <a:t>Queries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WHERE clauses « </a:t>
            </a:r>
            <a:r>
              <a:rPr lang="fr-FR" sz="2400" dirty="0" err="1"/>
              <a:t>field</a:t>
            </a:r>
            <a:r>
              <a:rPr lang="fr-FR" sz="2400" dirty="0"/>
              <a:t>=value »</a:t>
            </a:r>
          </a:p>
          <a:p>
            <a:r>
              <a:rPr lang="fr-FR" sz="2400" dirty="0"/>
              <a:t>and </a:t>
            </a:r>
            <a:r>
              <a:rPr lang="fr-FR" sz="2400" dirty="0" err="1"/>
              <a:t>see</a:t>
            </a:r>
            <a:r>
              <a:rPr lang="fr-FR" sz="2400" dirty="0"/>
              <a:t> </a:t>
            </a:r>
            <a:r>
              <a:rPr lang="fr-FR" sz="2400" dirty="0" err="1"/>
              <a:t>efficiency</a:t>
            </a:r>
            <a:r>
              <a:rPr lang="fr-FR" sz="2400" dirty="0"/>
              <a:t> of  </a:t>
            </a:r>
            <a:r>
              <a:rPr lang="fr-FR" sz="2400" dirty="0" err="1"/>
              <a:t>Skipped</a:t>
            </a:r>
            <a:r>
              <a:rPr lang="fr-FR" sz="2400" dirty="0"/>
              <a:t>/Read bytes </a:t>
            </a:r>
            <a:r>
              <a:rPr lang="fr-FR" sz="2400" dirty="0" err="1"/>
              <a:t>compared</a:t>
            </a:r>
            <a:r>
              <a:rPr lang="fr-FR" sz="2400" dirty="0"/>
              <a:t> to total file size</a:t>
            </a:r>
          </a:p>
          <a:p>
            <a:endParaRPr lang="fr-FR" sz="2400" dirty="0"/>
          </a:p>
          <a:p>
            <a:r>
              <a:rPr lang="fr-FR" sz="2400" dirty="0"/>
              <a:t>select count(*) </a:t>
            </a:r>
            <a:r>
              <a:rPr lang="fr-FR" sz="2400" dirty="0" err="1"/>
              <a:t>from</a:t>
            </a:r>
            <a:r>
              <a:rPr lang="fr-FR" sz="2400" dirty="0"/>
              <a:t> db1.address_sorted </a:t>
            </a:r>
            <a:r>
              <a:rPr lang="fr-FR" sz="2400" dirty="0" err="1"/>
              <a:t>where</a:t>
            </a:r>
            <a:r>
              <a:rPr lang="fr-FR" sz="2400" dirty="0"/>
              <a:t> …</a:t>
            </a:r>
          </a:p>
          <a:p>
            <a:r>
              <a:rPr lang="fr-FR" sz="2400" dirty="0"/>
              <a:t>a/ </a:t>
            </a:r>
            <a:r>
              <a:rPr lang="fr-FR" sz="2400" dirty="0" err="1"/>
              <a:t>where</a:t>
            </a:r>
            <a:r>
              <a:rPr lang="fr-FR" sz="2400" dirty="0"/>
              <a:t> </a:t>
            </a:r>
            <a:r>
              <a:rPr lang="fr-FR" sz="2400" dirty="0" err="1"/>
              <a:t>commune_nom</a:t>
            </a:r>
            <a:r>
              <a:rPr lang="fr-FR" sz="2400" dirty="0"/>
              <a:t>=‘Nanterre’ </a:t>
            </a:r>
          </a:p>
          <a:p>
            <a:r>
              <a:rPr lang="fr-FR" sz="2400" dirty="0"/>
              <a:t>b/ </a:t>
            </a:r>
            <a:r>
              <a:rPr lang="fr-FR" sz="2400" dirty="0" err="1"/>
              <a:t>where</a:t>
            </a:r>
            <a:r>
              <a:rPr lang="fr-FR" sz="2400" dirty="0"/>
              <a:t> code=92050</a:t>
            </a:r>
          </a:p>
          <a:p>
            <a:r>
              <a:rPr lang="fr-FR" sz="2400" dirty="0"/>
              <a:t>c/ </a:t>
            </a:r>
            <a:r>
              <a:rPr lang="fr-FR" sz="2400" dirty="0" err="1"/>
              <a:t>where</a:t>
            </a:r>
            <a:r>
              <a:rPr lang="fr-FR" sz="2400" dirty="0"/>
              <a:t> </a:t>
            </a:r>
            <a:r>
              <a:rPr lang="fr-FR" sz="2400" dirty="0" err="1"/>
              <a:t>commune_nom</a:t>
            </a:r>
            <a:r>
              <a:rPr lang="fr-FR" sz="2400" dirty="0"/>
              <a:t>=‘_</a:t>
            </a:r>
            <a:r>
              <a:rPr lang="fr-FR" sz="2400" dirty="0" err="1"/>
              <a:t>UneCommuneQuiNExistePas</a:t>
            </a:r>
            <a:r>
              <a:rPr lang="fr-FR" sz="2400" dirty="0"/>
              <a:t>’ </a:t>
            </a:r>
          </a:p>
          <a:p>
            <a:r>
              <a:rPr lang="fr-FR" sz="2400" dirty="0"/>
              <a:t>d/ </a:t>
            </a:r>
            <a:r>
              <a:rPr lang="fr-FR" sz="2400" dirty="0" err="1"/>
              <a:t>where</a:t>
            </a:r>
            <a:r>
              <a:rPr lang="fr-FR" sz="2400" dirty="0"/>
              <a:t> code=0</a:t>
            </a:r>
          </a:p>
          <a:p>
            <a:endParaRPr lang="fr-FR" sz="2400" dirty="0"/>
          </a:p>
          <a:p>
            <a:r>
              <a:rPr lang="fr-FR" sz="2400" dirty="0"/>
              <a:t>Compare Bytes </a:t>
            </a:r>
            <a:r>
              <a:rPr lang="fr-FR" sz="2400" dirty="0" err="1"/>
              <a:t>read</a:t>
            </a:r>
            <a:r>
              <a:rPr lang="fr-FR" sz="2400" dirty="0"/>
              <a:t> for </a:t>
            </a:r>
            <a:r>
              <a:rPr lang="fr-FR" sz="2400" dirty="0" err="1"/>
              <a:t>queries</a:t>
            </a:r>
            <a:r>
              <a:rPr lang="fr-FR" sz="2400" dirty="0"/>
              <a:t>… Are </a:t>
            </a:r>
            <a:r>
              <a:rPr lang="fr-FR" sz="2400" dirty="0" err="1"/>
              <a:t>they</a:t>
            </a:r>
            <a:r>
              <a:rPr lang="fr-FR" sz="2400" dirty="0"/>
              <a:t> </a:t>
            </a:r>
            <a:r>
              <a:rPr lang="fr-FR" sz="2400" dirty="0" err="1"/>
              <a:t>same</a:t>
            </a:r>
            <a:r>
              <a:rPr lang="fr-FR" sz="2400" dirty="0"/>
              <a:t>?</a:t>
            </a:r>
          </a:p>
          <a:p>
            <a:r>
              <a:rPr lang="fr-FR" sz="2400" dirty="0"/>
              <a:t>Compare Plan « </a:t>
            </a:r>
            <a:r>
              <a:rPr lang="fr-FR" sz="2400" dirty="0" err="1"/>
              <a:t>PushedFilters</a:t>
            </a:r>
            <a:r>
              <a:rPr lang="fr-FR" sz="2400" dirty="0"/>
              <a:t>: [ ..] » /  Compare jobs-&gt;stage </a:t>
            </a:r>
            <a:r>
              <a:rPr lang="fr-FR" sz="2400" dirty="0" err="1"/>
              <a:t>tasks</a:t>
            </a:r>
            <a:r>
              <a:rPr lang="fr-FR" sz="2400" dirty="0"/>
              <a:t> </a:t>
            </a:r>
            <a:r>
              <a:rPr lang="fr-FR" sz="2400" dirty="0" err="1"/>
              <a:t>counts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Hint</a:t>
            </a:r>
            <a:r>
              <a:rPr lang="fr-FR" sz="2400" dirty="0"/>
              <a:t>:  use « </a:t>
            </a:r>
            <a:r>
              <a:rPr lang="fr-FR" sz="2400" b="1" dirty="0" err="1"/>
              <a:t>sc.setCallSite</a:t>
            </a:r>
            <a:r>
              <a:rPr lang="fr-FR" sz="2400" dirty="0"/>
              <a:t>(« </a:t>
            </a:r>
            <a:r>
              <a:rPr lang="fr-FR" sz="2400" dirty="0" err="1"/>
              <a:t>DisplayName</a:t>
            </a:r>
            <a:r>
              <a:rPr lang="fr-FR" sz="2400" dirty="0"/>
              <a:t> »); » to </a:t>
            </a:r>
            <a:r>
              <a:rPr lang="fr-FR" sz="2400" dirty="0" err="1"/>
              <a:t>find</a:t>
            </a:r>
            <a:r>
              <a:rPr lang="fr-FR" sz="2400" dirty="0"/>
              <a:t> </a:t>
            </a:r>
            <a:r>
              <a:rPr lang="fr-FR" sz="2400" dirty="0" err="1"/>
              <a:t>queries</a:t>
            </a:r>
            <a:r>
              <a:rPr lang="fr-FR" sz="2400" dirty="0"/>
              <a:t> more </a:t>
            </a:r>
            <a:r>
              <a:rPr lang="fr-FR" sz="2400" dirty="0" err="1"/>
              <a:t>easily</a:t>
            </a:r>
            <a:r>
              <a:rPr lang="fr-FR" sz="2400" dirty="0"/>
              <a:t> in Spark UI</a:t>
            </a:r>
          </a:p>
        </p:txBody>
      </p:sp>
    </p:spTree>
    <p:extLst>
      <p:ext uri="{BB962C8B-B14F-4D97-AF65-F5344CB8AC3E}">
        <p14:creationId xmlns:p14="http://schemas.microsoft.com/office/powerpoint/2010/main" val="29221011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1065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22: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092C96-BB9E-1BAD-3A6D-9F16E51AB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264" y="1788449"/>
            <a:ext cx="8573243" cy="4762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ED98D8-1EB7-45C8-B2A0-C8BAB0D5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264" y="2769994"/>
            <a:ext cx="8611346" cy="4572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4FDDCE-E95B-1EF7-9A78-ECDE3C43C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19" y="865099"/>
            <a:ext cx="2941575" cy="3524555"/>
          </a:xfrm>
          <a:prstGeom prst="rect">
            <a:avLst/>
          </a:prstGeom>
        </p:spPr>
      </p:pic>
      <p:sp>
        <p:nvSpPr>
          <p:cNvPr id="13" name="Not Equal 12">
            <a:extLst>
              <a:ext uri="{FF2B5EF4-FFF2-40B4-BE49-F238E27FC236}">
                <a16:creationId xmlns:a16="http://schemas.microsoft.com/office/drawing/2014/main" id="{D72572EF-E60D-D883-28BC-E4DD01656EEF}"/>
              </a:ext>
            </a:extLst>
          </p:cNvPr>
          <p:cNvSpPr/>
          <p:nvPr/>
        </p:nvSpPr>
        <p:spPr>
          <a:xfrm>
            <a:off x="11185125" y="2365899"/>
            <a:ext cx="506767" cy="306280"/>
          </a:xfrm>
          <a:prstGeom prst="mathNot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F9DDCF6-3D91-D4C3-6E45-8082BB334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0548" y="4542074"/>
            <a:ext cx="8599915" cy="457240"/>
          </a:xfrm>
          <a:prstGeom prst="rect">
            <a:avLst/>
          </a:prstGeom>
        </p:spPr>
      </p:pic>
      <p:sp>
        <p:nvSpPr>
          <p:cNvPr id="16" name="Not Equal 15">
            <a:extLst>
              <a:ext uri="{FF2B5EF4-FFF2-40B4-BE49-F238E27FC236}">
                <a16:creationId xmlns:a16="http://schemas.microsoft.com/office/drawing/2014/main" id="{2CD7DBDF-3ADC-C738-AB6E-D4CCB2A2C4F8}"/>
              </a:ext>
            </a:extLst>
          </p:cNvPr>
          <p:cNvSpPr/>
          <p:nvPr/>
        </p:nvSpPr>
        <p:spPr>
          <a:xfrm>
            <a:off x="11193263" y="4235794"/>
            <a:ext cx="506767" cy="306280"/>
          </a:xfrm>
          <a:prstGeom prst="mathNot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D911067-AF8C-52DD-06F4-6CAD3820D6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6264" y="3732488"/>
            <a:ext cx="8573243" cy="4381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9913119-B6AD-7296-5B6A-E94BCC9370F3}"/>
              </a:ext>
            </a:extLst>
          </p:cNvPr>
          <p:cNvSpPr txBox="1"/>
          <p:nvPr/>
        </p:nvSpPr>
        <p:spPr>
          <a:xfrm>
            <a:off x="408319" y="5221835"/>
            <a:ext cx="28275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So  a != b</a:t>
            </a:r>
            <a:r>
              <a:rPr lang="fr-FR" dirty="0"/>
              <a:t>,  b != d</a:t>
            </a:r>
          </a:p>
          <a:p>
            <a:r>
              <a:rPr lang="fr-FR" sz="1800" dirty="0"/>
              <a:t>And </a:t>
            </a:r>
            <a:r>
              <a:rPr lang="fr-FR" sz="1800" dirty="0" err="1"/>
              <a:t>it</a:t>
            </a:r>
            <a:r>
              <a:rPr lang="fr-FR" sz="1800" dirty="0"/>
              <a:t> </a:t>
            </a:r>
            <a:r>
              <a:rPr lang="fr-FR" sz="1800" dirty="0" err="1"/>
              <a:t>seems</a:t>
            </a:r>
            <a:r>
              <a:rPr lang="fr-FR" sz="1800" dirty="0"/>
              <a:t> </a:t>
            </a:r>
            <a:r>
              <a:rPr lang="fr-FR" sz="1800" dirty="0" err="1"/>
              <a:t>that</a:t>
            </a:r>
            <a:r>
              <a:rPr lang="fr-FR" sz="1800" dirty="0"/>
              <a:t>  a=c,  b=d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8497BF-3D6D-67E5-09EC-29C8CE81ACD8}"/>
              </a:ext>
            </a:extLst>
          </p:cNvPr>
          <p:cNvSpPr txBox="1"/>
          <p:nvPr/>
        </p:nvSpPr>
        <p:spPr>
          <a:xfrm>
            <a:off x="3564383" y="5370712"/>
            <a:ext cx="84781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For </a:t>
            </a:r>
            <a:r>
              <a:rPr lang="fr-FR" sz="1800" dirty="0" err="1"/>
              <a:t>a|c</a:t>
            </a:r>
            <a:r>
              <a:rPr lang="fr-FR" sz="1800" dirty="0"/>
              <a:t> =&gt; Spark </a:t>
            </a:r>
            <a:r>
              <a:rPr lang="fr-FR" sz="1800" dirty="0" err="1"/>
              <a:t>need</a:t>
            </a:r>
            <a:r>
              <a:rPr lang="fr-FR" sz="1800" dirty="0"/>
              <a:t> to </a:t>
            </a:r>
            <a:r>
              <a:rPr lang="fr-FR" sz="1800" dirty="0" err="1"/>
              <a:t>read</a:t>
            </a:r>
            <a:r>
              <a:rPr lang="fr-FR" sz="1800" dirty="0"/>
              <a:t> « code » </a:t>
            </a:r>
            <a:r>
              <a:rPr lang="fr-FR" sz="1800" dirty="0" err="1"/>
              <a:t>statistics</a:t>
            </a:r>
            <a:r>
              <a:rPr lang="fr-FR" sz="1800" dirty="0"/>
              <a:t> (</a:t>
            </a:r>
            <a:r>
              <a:rPr lang="fr-FR" sz="1800" dirty="0" err="1"/>
              <a:t>minValue,maxValue</a:t>
            </a:r>
            <a:r>
              <a:rPr lang="fr-FR" sz="1800" dirty="0"/>
              <a:t>),</a:t>
            </a:r>
            <a:br>
              <a:rPr lang="fr-FR" sz="1800" dirty="0"/>
            </a:br>
            <a:r>
              <a:rPr lang="fr-FR" sz="1800" dirty="0"/>
              <a:t>                   </a:t>
            </a:r>
            <a:r>
              <a:rPr lang="fr-FR" sz="1800" dirty="0" err="1"/>
              <a:t>then</a:t>
            </a:r>
            <a:r>
              <a:rPr lang="fr-FR" sz="1800" dirty="0"/>
              <a:t> Spark </a:t>
            </a:r>
            <a:r>
              <a:rPr lang="fr-FR" sz="1800" dirty="0" err="1"/>
              <a:t>read</a:t>
            </a:r>
            <a:r>
              <a:rPr lang="fr-FR" sz="1800" dirty="0"/>
              <a:t> all blocks </a:t>
            </a:r>
            <a:r>
              <a:rPr lang="fr-FR" sz="1800" dirty="0" err="1"/>
              <a:t>matching</a:t>
            </a:r>
            <a:endParaRPr lang="fr-FR" sz="1800" dirty="0"/>
          </a:p>
          <a:p>
            <a:r>
              <a:rPr lang="fr-FR" sz="1800" dirty="0"/>
              <a:t>For </a:t>
            </a:r>
            <a:r>
              <a:rPr lang="fr-FR" sz="1800" dirty="0" err="1"/>
              <a:t>b|d</a:t>
            </a:r>
            <a:r>
              <a:rPr lang="fr-FR" sz="1800" dirty="0"/>
              <a:t> =&gt; Spark </a:t>
            </a:r>
            <a:r>
              <a:rPr lang="fr-FR" sz="1800" dirty="0" err="1"/>
              <a:t>need</a:t>
            </a:r>
            <a:r>
              <a:rPr lang="fr-FR" sz="1800" dirty="0"/>
              <a:t> to </a:t>
            </a:r>
            <a:r>
              <a:rPr lang="fr-FR" sz="1800" dirty="0" err="1"/>
              <a:t>read</a:t>
            </a:r>
            <a:r>
              <a:rPr lang="fr-FR" sz="1800" dirty="0"/>
              <a:t> « </a:t>
            </a:r>
            <a:r>
              <a:rPr lang="fr-FR" sz="1800" dirty="0" err="1"/>
              <a:t>commune_nom</a:t>
            </a:r>
            <a:r>
              <a:rPr lang="fr-FR" sz="1800" dirty="0"/>
              <a:t> » Bloom </a:t>
            </a:r>
            <a:r>
              <a:rPr lang="fr-FR" sz="1800" dirty="0" err="1"/>
              <a:t>filter</a:t>
            </a:r>
            <a:r>
              <a:rPr lang="fr-FR" sz="1800" dirty="0"/>
              <a:t> </a:t>
            </a:r>
            <a:r>
              <a:rPr lang="fr-FR" sz="1800" dirty="0" err="1"/>
              <a:t>then</a:t>
            </a:r>
            <a:r>
              <a:rPr lang="fr-FR" sz="1800" dirty="0"/>
              <a:t> </a:t>
            </a:r>
            <a:r>
              <a:rPr lang="fr-FR" sz="1800" dirty="0" err="1"/>
              <a:t>Dictionaries</a:t>
            </a:r>
            <a:r>
              <a:rPr lang="fr-FR" sz="1800" dirty="0"/>
              <a:t>,</a:t>
            </a:r>
            <a:br>
              <a:rPr lang="fr-FR" sz="1800" dirty="0"/>
            </a:br>
            <a:r>
              <a:rPr lang="fr-FR" sz="1800" dirty="0"/>
              <a:t>                   </a:t>
            </a:r>
            <a:r>
              <a:rPr lang="fr-FR" sz="1800" dirty="0" err="1"/>
              <a:t>then</a:t>
            </a:r>
            <a:r>
              <a:rPr lang="fr-FR" sz="1800" dirty="0"/>
              <a:t> Spark </a:t>
            </a:r>
            <a:r>
              <a:rPr lang="fr-FR" sz="1800" dirty="0" err="1"/>
              <a:t>read</a:t>
            </a:r>
            <a:r>
              <a:rPr lang="fr-FR" sz="1800" dirty="0"/>
              <a:t> all blocks </a:t>
            </a:r>
            <a:r>
              <a:rPr lang="fr-FR" sz="1800" dirty="0" err="1"/>
              <a:t>matching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88904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1065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22: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5840A3-6299-6AE6-B46F-28C3746CD82F}"/>
              </a:ext>
            </a:extLst>
          </p:cNvPr>
          <p:cNvSpPr txBox="1"/>
          <p:nvPr/>
        </p:nvSpPr>
        <p:spPr>
          <a:xfrm>
            <a:off x="310719" y="969017"/>
            <a:ext cx="8466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Read Input Size per </a:t>
            </a:r>
            <a:r>
              <a:rPr lang="fr-FR" sz="2400" dirty="0" err="1"/>
              <a:t>Tasks</a:t>
            </a:r>
            <a:r>
              <a:rPr lang="fr-FR" sz="2400" dirty="0"/>
              <a:t> … There are 55 </a:t>
            </a:r>
            <a:r>
              <a:rPr lang="fr-FR" sz="2400" dirty="0" err="1"/>
              <a:t>parallel</a:t>
            </a:r>
            <a:r>
              <a:rPr lang="fr-FR" sz="2400" dirty="0"/>
              <a:t> </a:t>
            </a:r>
            <a:r>
              <a:rPr lang="fr-FR" sz="2400" dirty="0" err="1"/>
              <a:t>tasks</a:t>
            </a:r>
            <a:r>
              <a:rPr lang="fr-FR" sz="2400" dirty="0"/>
              <a:t>   (but 1 File)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7C03A9-BE2D-1A8E-713D-76A523EC4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31" y="1591362"/>
            <a:ext cx="11457663" cy="51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985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0EF67-5720-90C4-BE8E-AB264BE15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1: </a:t>
            </a:r>
            <a:r>
              <a:rPr lang="fr-FR" dirty="0" err="1"/>
              <a:t>Query</a:t>
            </a:r>
            <a:r>
              <a:rPr lang="fr-FR" dirty="0"/>
              <a:t> </a:t>
            </a:r>
            <a:r>
              <a:rPr lang="fr-FR" dirty="0" err="1"/>
              <a:t>Partitioned</a:t>
            </a:r>
            <a:r>
              <a:rPr lang="fr-FR" dirty="0"/>
              <a:t> Table </a:t>
            </a:r>
            <a:br>
              <a:rPr lang="fr-FR" dirty="0"/>
            </a:br>
            <a:r>
              <a:rPr lang="fr-FR" dirty="0"/>
              <a:t>WHERE </a:t>
            </a:r>
            <a:r>
              <a:rPr lang="fr-FR" dirty="0" err="1"/>
              <a:t>partitionColumn</a:t>
            </a:r>
            <a:r>
              <a:rPr lang="fr-FR" dirty="0"/>
              <a:t>=..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FC5BE-36C3-1350-36F8-CD41C15091BA}"/>
              </a:ext>
            </a:extLst>
          </p:cNvPr>
          <p:cNvSpPr txBox="1"/>
          <p:nvPr/>
        </p:nvSpPr>
        <p:spPr>
          <a:xfrm>
            <a:off x="969100" y="2022213"/>
            <a:ext cx="1075634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a/  </a:t>
            </a:r>
            <a:r>
              <a:rPr lang="fr-FR" sz="2400" dirty="0" err="1"/>
              <a:t>remind</a:t>
            </a:r>
            <a:r>
              <a:rPr lang="fr-FR" sz="2400" dirty="0"/>
              <a:t> on </a:t>
            </a:r>
            <a:r>
              <a:rPr lang="fr-FR" sz="2400" dirty="0" err="1"/>
              <a:t>previous</a:t>
            </a:r>
            <a:r>
              <a:rPr lang="fr-FR" sz="2400" dirty="0"/>
              <a:t> Hands-On</a:t>
            </a:r>
            <a:br>
              <a:rPr lang="fr-FR" sz="2400" dirty="0"/>
            </a:br>
            <a:br>
              <a:rPr lang="fr-FR" sz="2400" dirty="0"/>
            </a:br>
            <a:r>
              <a:rPr lang="fr-FR" sz="2400" dirty="0"/>
              <a:t>  SHOW CREATE TABLE  db1.address                     =&gt;    .. Un-</a:t>
            </a:r>
            <a:r>
              <a:rPr lang="fr-FR" sz="2400" dirty="0" err="1"/>
              <a:t>partitioned</a:t>
            </a:r>
            <a:r>
              <a:rPr lang="fr-FR" sz="2400" dirty="0"/>
              <a:t> table, PARQUET</a:t>
            </a:r>
          </a:p>
          <a:p>
            <a:endParaRPr lang="fr-FR" sz="2400" dirty="0"/>
          </a:p>
          <a:p>
            <a:r>
              <a:rPr lang="fr-FR" sz="2400" dirty="0"/>
              <a:t>  SHOW CREATE TABLE  db1.address_by_dept    =&gt;    .. </a:t>
            </a:r>
            <a:r>
              <a:rPr lang="fr-FR" sz="2400" dirty="0" err="1"/>
              <a:t>Partitioned</a:t>
            </a:r>
            <a:r>
              <a:rPr lang="fr-FR" sz="2400" dirty="0"/>
              <a:t> table, PARQUET  </a:t>
            </a:r>
          </a:p>
          <a:p>
            <a:endParaRPr lang="fr-FR" sz="2400" dirty="0"/>
          </a:p>
          <a:p>
            <a:r>
              <a:rPr lang="fr-FR" sz="2400" dirty="0"/>
              <a:t>b/ </a:t>
            </a:r>
            <a:r>
              <a:rPr lang="fr-FR" sz="2400" dirty="0" err="1"/>
              <a:t>execute</a:t>
            </a:r>
            <a:r>
              <a:rPr lang="fr-FR" sz="2400" dirty="0"/>
              <a:t> </a:t>
            </a:r>
            <a:r>
              <a:rPr lang="fr-FR" sz="2400" dirty="0" err="1"/>
              <a:t>queries</a:t>
            </a:r>
            <a:br>
              <a:rPr lang="fr-FR" sz="2400" dirty="0"/>
            </a:br>
            <a:r>
              <a:rPr lang="fr-FR" sz="2400" dirty="0"/>
              <a:t>    SELECT * FROM </a:t>
            </a:r>
            <a:r>
              <a:rPr lang="fr-FR" sz="2400" dirty="0" err="1"/>
              <a:t>address_by_dept</a:t>
            </a:r>
            <a:r>
              <a:rPr lang="fr-FR" sz="2400" dirty="0"/>
              <a:t> WHERE </a:t>
            </a:r>
            <a:r>
              <a:rPr lang="fr-FR" sz="2400" dirty="0" err="1"/>
              <a:t>dept</a:t>
            </a:r>
            <a:r>
              <a:rPr lang="fr-FR" sz="2400" dirty="0"/>
              <a:t>=92</a:t>
            </a:r>
          </a:p>
          <a:p>
            <a:r>
              <a:rPr lang="fr-FR" sz="2400" dirty="0"/>
              <a:t>    SELECT * FROM </a:t>
            </a:r>
            <a:r>
              <a:rPr lang="fr-FR" sz="2400" dirty="0" err="1"/>
              <a:t>address_by_dept</a:t>
            </a:r>
            <a:r>
              <a:rPr lang="fr-FR" sz="2400" dirty="0"/>
              <a:t> WHERE </a:t>
            </a:r>
            <a:r>
              <a:rPr lang="fr-FR" sz="2400" dirty="0" err="1"/>
              <a:t>dept</a:t>
            </a:r>
            <a:r>
              <a:rPr lang="fr-FR" sz="2400" dirty="0"/>
              <a:t> in (75,78,91,92)</a:t>
            </a:r>
          </a:p>
          <a:p>
            <a:r>
              <a:rPr lang="fr-FR" sz="2400" dirty="0"/>
              <a:t>    SELECT * FROM </a:t>
            </a:r>
            <a:r>
              <a:rPr lang="fr-FR" sz="2400" dirty="0" err="1"/>
              <a:t>address_by_dept</a:t>
            </a:r>
            <a:r>
              <a:rPr lang="fr-FR" sz="2400" dirty="0"/>
              <a:t> WHERE </a:t>
            </a:r>
            <a:r>
              <a:rPr lang="fr-FR" sz="2400" dirty="0" err="1"/>
              <a:t>commune_name</a:t>
            </a:r>
            <a:r>
              <a:rPr lang="fr-FR" sz="2400" dirty="0"/>
              <a:t> = ‘Nanterre’</a:t>
            </a:r>
          </a:p>
          <a:p>
            <a:endParaRPr lang="fr-FR" sz="2400" dirty="0"/>
          </a:p>
          <a:p>
            <a:r>
              <a:rPr lang="fr-FR" sz="2400" dirty="0"/>
              <a:t>c/ </a:t>
            </a:r>
            <a:r>
              <a:rPr lang="fr-FR" sz="2400" dirty="0" err="1"/>
              <a:t>Remind</a:t>
            </a:r>
            <a:r>
              <a:rPr lang="fr-FR" sz="2400" dirty="0"/>
              <a:t> </a:t>
            </a:r>
            <a:r>
              <a:rPr lang="fr-FR" sz="2400" dirty="0" err="1"/>
              <a:t>which</a:t>
            </a:r>
            <a:r>
              <a:rPr lang="fr-FR" sz="2400" dirty="0"/>
              <a:t> </a:t>
            </a:r>
            <a:r>
              <a:rPr lang="fr-FR" sz="2400" dirty="0" err="1"/>
              <a:t>dir</a:t>
            </a:r>
            <a:r>
              <a:rPr lang="fr-FR" sz="2400" dirty="0"/>
              <a:t> / files </a:t>
            </a:r>
            <a:r>
              <a:rPr lang="fr-FR" sz="2400" dirty="0" err="1"/>
              <a:t>should</a:t>
            </a:r>
            <a:r>
              <a:rPr lang="fr-FR" sz="2400" dirty="0"/>
              <a:t> </a:t>
            </a:r>
            <a:r>
              <a:rPr lang="fr-FR" sz="2400" dirty="0" err="1"/>
              <a:t>be</a:t>
            </a:r>
            <a:r>
              <a:rPr lang="fr-FR" sz="2400" dirty="0"/>
              <a:t> </a:t>
            </a:r>
            <a:r>
              <a:rPr lang="fr-FR" sz="2400" dirty="0" err="1"/>
              <a:t>read</a:t>
            </a:r>
            <a:r>
              <a:rPr lang="fr-FR" sz="2400" dirty="0"/>
              <a:t> by </a:t>
            </a:r>
            <a:r>
              <a:rPr lang="fr-FR" sz="2400" dirty="0" err="1"/>
              <a:t>spark</a:t>
            </a:r>
            <a:r>
              <a:rPr lang="fr-FR" sz="2400" dirty="0"/>
              <a:t>… </a:t>
            </a:r>
            <a:r>
              <a:rPr lang="fr-FR" sz="2400" dirty="0" err="1"/>
              <a:t>which</a:t>
            </a:r>
            <a:r>
              <a:rPr lang="fr-FR" sz="2400" dirty="0"/>
              <a:t> </a:t>
            </a:r>
            <a:r>
              <a:rPr lang="fr-FR" sz="2400" dirty="0" err="1"/>
              <a:t>query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faster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5838318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CBFCF-CA8A-A250-5DB9-BB22A361D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select on non-</a:t>
            </a:r>
            <a:r>
              <a:rPr lang="fr-FR" dirty="0" err="1"/>
              <a:t>existing</a:t>
            </a:r>
            <a:r>
              <a:rPr lang="fr-FR" dirty="0"/>
              <a:t> value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648636-B6B6-D097-AD10-5B455CA39265}"/>
              </a:ext>
            </a:extLst>
          </p:cNvPr>
          <p:cNvSpPr txBox="1"/>
          <p:nvPr/>
        </p:nvSpPr>
        <p:spPr>
          <a:xfrm>
            <a:off x="3185631" y="2221574"/>
            <a:ext cx="688124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Execute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select count(*) </a:t>
            </a:r>
            <a:r>
              <a:rPr lang="fr-FR" sz="2400" dirty="0" err="1"/>
              <a:t>from</a:t>
            </a:r>
            <a:r>
              <a:rPr lang="fr-FR" sz="2400" dirty="0"/>
              <a:t> db1.address_sorted </a:t>
            </a:r>
            <a:r>
              <a:rPr lang="fr-FR" sz="2400" dirty="0" err="1"/>
              <a:t>where</a:t>
            </a:r>
            <a:r>
              <a:rPr lang="fr-FR" sz="2400" dirty="0"/>
              <a:t> …</a:t>
            </a:r>
          </a:p>
          <a:p>
            <a:r>
              <a:rPr lang="fr-FR" sz="2400" dirty="0"/>
              <a:t>a/ </a:t>
            </a:r>
            <a:r>
              <a:rPr lang="fr-FR" sz="2400" dirty="0" err="1"/>
              <a:t>where</a:t>
            </a:r>
            <a:r>
              <a:rPr lang="fr-FR" sz="2400" dirty="0"/>
              <a:t> </a:t>
            </a:r>
            <a:r>
              <a:rPr lang="fr-FR" sz="2400" dirty="0" err="1"/>
              <a:t>commune_nom</a:t>
            </a:r>
            <a:r>
              <a:rPr lang="fr-FR" sz="2400" dirty="0"/>
              <a:t>=‘__</a:t>
            </a:r>
            <a:r>
              <a:rPr lang="fr-FR" sz="2400" dirty="0" err="1"/>
              <a:t>UneVilleQuiNExistePas</a:t>
            </a:r>
            <a:r>
              <a:rPr lang="fr-FR" sz="2400" dirty="0"/>
              <a:t>’ </a:t>
            </a:r>
          </a:p>
          <a:p>
            <a:r>
              <a:rPr lang="fr-FR" sz="2400" dirty="0"/>
              <a:t>b/ </a:t>
            </a:r>
            <a:r>
              <a:rPr lang="fr-FR" sz="2400" dirty="0" err="1"/>
              <a:t>where</a:t>
            </a:r>
            <a:r>
              <a:rPr lang="fr-FR" sz="2400" dirty="0"/>
              <a:t> code=9999999</a:t>
            </a:r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Question:</a:t>
            </a:r>
          </a:p>
          <a:p>
            <a:r>
              <a:rPr lang="fr-FR" sz="2400" dirty="0" err="1"/>
              <a:t>What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still</a:t>
            </a:r>
            <a:r>
              <a:rPr lang="fr-FR" sz="2400" dirty="0"/>
              <a:t> </a:t>
            </a:r>
            <a:r>
              <a:rPr lang="fr-FR" sz="2400" dirty="0" err="1"/>
              <a:t>read</a:t>
            </a:r>
            <a:r>
              <a:rPr lang="fr-FR" sz="2400" dirty="0"/>
              <a:t> by Spark ?</a:t>
            </a:r>
          </a:p>
          <a:p>
            <a:endParaRPr lang="fr-FR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D714B5-EE3C-4172-D76E-6717B7AF2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8582" y="3844346"/>
            <a:ext cx="1299139" cy="122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532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1065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22: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891B6A-DE3D-5408-EE23-1746E88C9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06205"/>
            <a:ext cx="8878069" cy="464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BB0FB5-619E-CF25-CF2D-A3B9F5CCB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272" y="1888724"/>
            <a:ext cx="8834701" cy="4458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1B2C52-3EEC-940F-B891-8C96BB863E6A}"/>
              </a:ext>
            </a:extLst>
          </p:cNvPr>
          <p:cNvSpPr txBox="1"/>
          <p:nvPr/>
        </p:nvSpPr>
        <p:spPr>
          <a:xfrm>
            <a:off x="1463344" y="4003829"/>
            <a:ext cx="101543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 </a:t>
            </a:r>
            <a:r>
              <a:rPr lang="fr-FR" sz="2400" dirty="0" err="1"/>
              <a:t>exercise</a:t>
            </a:r>
            <a:r>
              <a:rPr lang="fr-FR" sz="2400" dirty="0"/>
              <a:t> 20,   Spark </a:t>
            </a:r>
            <a:r>
              <a:rPr lang="fr-FR" sz="2400" dirty="0" err="1"/>
              <a:t>could</a:t>
            </a:r>
            <a:r>
              <a:rPr lang="fr-FR" sz="2400" dirty="0"/>
              <a:t> select data </a:t>
            </a:r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matching</a:t>
            </a:r>
            <a:r>
              <a:rPr lang="fr-FR" sz="2400" dirty="0"/>
              <a:t> page blocks</a:t>
            </a:r>
          </a:p>
          <a:p>
            <a:r>
              <a:rPr lang="fr-FR" sz="2400" dirty="0"/>
              <a:t> (</a:t>
            </a:r>
            <a:r>
              <a:rPr lang="fr-FR" sz="2400" dirty="0" err="1"/>
              <a:t>obviously</a:t>
            </a:r>
            <a:r>
              <a:rPr lang="fr-FR" sz="2400" dirty="0"/>
              <a:t>, </a:t>
            </a:r>
            <a:r>
              <a:rPr lang="fr-FR" sz="2400" dirty="0" err="1"/>
              <a:t>using</a:t>
            </a:r>
            <a:r>
              <a:rPr lang="fr-FR" sz="2400" dirty="0"/>
              <a:t> « select * »  </a:t>
            </a:r>
            <a:r>
              <a:rPr lang="fr-FR" sz="2400" dirty="0" err="1"/>
              <a:t>isntead</a:t>
            </a:r>
            <a:r>
              <a:rPr lang="fr-FR" sz="2400" dirty="0"/>
              <a:t> of « select count(*) » </a:t>
            </a:r>
            <a:r>
              <a:rPr lang="fr-FR" sz="2400" dirty="0" err="1"/>
              <a:t>requires</a:t>
            </a:r>
            <a:r>
              <a:rPr lang="fr-FR" sz="2400" dirty="0"/>
              <a:t> more data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ED5042-A710-85B5-7274-D117CCD2A4C8}"/>
              </a:ext>
            </a:extLst>
          </p:cNvPr>
          <p:cNvSpPr txBox="1"/>
          <p:nvPr/>
        </p:nvSpPr>
        <p:spPr>
          <a:xfrm>
            <a:off x="1516610" y="5223358"/>
            <a:ext cx="9655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Here</a:t>
            </a:r>
            <a:r>
              <a:rPr lang="fr-FR" sz="2400" dirty="0"/>
              <a:t>, </a:t>
            </a:r>
            <a:r>
              <a:rPr lang="fr-FR" sz="2400" dirty="0" err="1"/>
              <a:t>we</a:t>
            </a:r>
            <a:r>
              <a:rPr lang="fr-FR" sz="2400" dirty="0"/>
              <a:t> are sure Spark </a:t>
            </a:r>
            <a:r>
              <a:rPr lang="fr-FR" sz="2400" dirty="0" err="1"/>
              <a:t>only</a:t>
            </a:r>
            <a:r>
              <a:rPr lang="fr-FR" sz="2400" dirty="0"/>
              <a:t> </a:t>
            </a:r>
            <a:r>
              <a:rPr lang="fr-FR" sz="2400" dirty="0" err="1"/>
              <a:t>read</a:t>
            </a:r>
            <a:r>
              <a:rPr lang="fr-FR" sz="2400" dirty="0"/>
              <a:t>  </a:t>
            </a:r>
            <a:r>
              <a:rPr lang="fr-FR" sz="2400" dirty="0" err="1"/>
              <a:t>Statistics</a:t>
            </a:r>
            <a:r>
              <a:rPr lang="fr-FR" sz="2400" dirty="0"/>
              <a:t> / Bloom </a:t>
            </a:r>
            <a:r>
              <a:rPr lang="fr-FR" sz="2400" dirty="0" err="1"/>
              <a:t>Filter</a:t>
            </a:r>
            <a:r>
              <a:rPr lang="fr-FR" sz="2400" dirty="0"/>
              <a:t> / </a:t>
            </a:r>
            <a:r>
              <a:rPr lang="fr-FR" sz="2400" dirty="0" err="1"/>
              <a:t>DictionaryPages</a:t>
            </a:r>
            <a:endParaRPr lang="fr-FR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7EFDE4-C4BB-D456-C32B-00D2D1CD69BF}"/>
              </a:ext>
            </a:extLst>
          </p:cNvPr>
          <p:cNvSpPr txBox="1"/>
          <p:nvPr/>
        </p:nvSpPr>
        <p:spPr>
          <a:xfrm>
            <a:off x="9830198" y="1888724"/>
            <a:ext cx="236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15.0 &lt; 15.2 </a:t>
            </a:r>
            <a:r>
              <a:rPr lang="fr-FR" dirty="0" err="1"/>
              <a:t>MiB</a:t>
            </a:r>
            <a:br>
              <a:rPr lang="fr-FR" dirty="0"/>
            </a:br>
            <a:r>
              <a:rPr lang="fr-FR" dirty="0"/>
              <a:t>          for </a:t>
            </a:r>
            <a:r>
              <a:rPr lang="fr-FR" dirty="0" err="1"/>
              <a:t>existing</a:t>
            </a:r>
            <a:r>
              <a:rPr lang="fr-FR" dirty="0"/>
              <a:t> one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53AA41-ACB2-2C91-963A-A4B23541EF76}"/>
              </a:ext>
            </a:extLst>
          </p:cNvPr>
          <p:cNvSpPr txBox="1"/>
          <p:nvPr/>
        </p:nvSpPr>
        <p:spPr>
          <a:xfrm>
            <a:off x="9830198" y="2738133"/>
            <a:ext cx="236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18.6 &lt; 18.9 </a:t>
            </a:r>
            <a:r>
              <a:rPr lang="fr-FR" dirty="0" err="1"/>
              <a:t>MiB</a:t>
            </a:r>
            <a:br>
              <a:rPr lang="fr-FR" dirty="0"/>
            </a:br>
            <a:r>
              <a:rPr lang="fr-FR" dirty="0"/>
              <a:t>          for </a:t>
            </a:r>
            <a:r>
              <a:rPr lang="fr-FR" dirty="0" err="1"/>
              <a:t>existing</a:t>
            </a:r>
            <a:r>
              <a:rPr lang="fr-FR" dirty="0"/>
              <a:t> one</a:t>
            </a:r>
          </a:p>
        </p:txBody>
      </p:sp>
    </p:spTree>
    <p:extLst>
      <p:ext uri="{BB962C8B-B14F-4D97-AF65-F5344CB8AC3E}">
        <p14:creationId xmlns:p14="http://schemas.microsoft.com/office/powerpoint/2010/main" val="35852025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A0102-12DB-DD87-63A8-A597D6837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2105"/>
          </a:xfrm>
        </p:spPr>
        <p:txBody>
          <a:bodyPr/>
          <a:lstStyle/>
          <a:p>
            <a:pPr algn="ctr"/>
            <a:r>
              <a:rPr lang="fr-FR" dirty="0"/>
              <a:t>Objectives of Hands-On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45574-F8C6-508F-AF8A-A8CDA7DAD631}"/>
              </a:ext>
            </a:extLst>
          </p:cNvPr>
          <p:cNvSpPr txBox="1"/>
          <p:nvPr/>
        </p:nvSpPr>
        <p:spPr>
          <a:xfrm>
            <a:off x="3629918" y="1536174"/>
            <a:ext cx="797064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1/ </a:t>
            </a:r>
            <a:r>
              <a:rPr lang="fr-FR" sz="2400" dirty="0" err="1"/>
              <a:t>Execution</a:t>
            </a:r>
            <a:r>
              <a:rPr lang="fr-FR" sz="2400" dirty="0"/>
              <a:t> Plan, SQL </a:t>
            </a:r>
            <a:r>
              <a:rPr lang="fr-FR" sz="2400" dirty="0" err="1"/>
              <a:t>Explain</a:t>
            </a:r>
            <a:r>
              <a:rPr lang="fr-FR" sz="2400" dirty="0"/>
              <a:t> / </a:t>
            </a:r>
            <a:r>
              <a:rPr lang="fr-FR" sz="2400" dirty="0" err="1"/>
              <a:t>dataset.explain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2/ Spark UI, DAG, Narrow/Wide Transformations</a:t>
            </a:r>
          </a:p>
          <a:p>
            <a:endParaRPr lang="fr-FR" sz="2400" dirty="0"/>
          </a:p>
          <a:p>
            <a:r>
              <a:rPr lang="fr-FR" sz="2400" dirty="0"/>
              <a:t>3/ RDD cache / checkpoint</a:t>
            </a:r>
          </a:p>
          <a:p>
            <a:endParaRPr lang="fr-FR" sz="2400" dirty="0"/>
          </a:p>
          <a:p>
            <a:r>
              <a:rPr lang="fr-FR" sz="2400" dirty="0"/>
              <a:t>4/ Partition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Columns</a:t>
            </a:r>
            <a:r>
              <a:rPr lang="fr-FR" sz="2400" dirty="0"/>
              <a:t>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Predicate</a:t>
            </a:r>
            <a:r>
              <a:rPr lang="fr-FR" sz="2400" dirty="0"/>
              <a:t>-Push-Down</a:t>
            </a:r>
            <a:br>
              <a:rPr lang="fr-FR" sz="2400" dirty="0"/>
            </a:br>
            <a:endParaRPr lang="fr-FR" sz="2400" dirty="0"/>
          </a:p>
          <a:p>
            <a:r>
              <a:rPr lang="fr-FR" sz="2400" dirty="0"/>
              <a:t>5/ Parquet </a:t>
            </a:r>
            <a:r>
              <a:rPr lang="fr-FR" sz="2400" dirty="0" err="1"/>
              <a:t>Optims</a:t>
            </a:r>
            <a:r>
              <a:rPr lang="fr-FR" sz="2400" dirty="0"/>
              <a:t> ( Sort, Stats, </a:t>
            </a:r>
            <a:r>
              <a:rPr lang="fr-FR" sz="2400" dirty="0" err="1"/>
              <a:t>Dictionary</a:t>
            </a:r>
            <a:r>
              <a:rPr lang="fr-FR" sz="2400" dirty="0"/>
              <a:t>, Bloom, </a:t>
            </a:r>
            <a:r>
              <a:rPr lang="fr-FR" sz="2400" dirty="0" err="1"/>
              <a:t>BlockSize</a:t>
            </a:r>
            <a:r>
              <a:rPr lang="fr-FR" sz="2400" dirty="0"/>
              <a:t>)</a:t>
            </a:r>
          </a:p>
          <a:p>
            <a:endParaRPr lang="fr-FR" sz="2400" dirty="0"/>
          </a:p>
          <a:p>
            <a:r>
              <a:rPr lang="fr-FR" sz="2400" dirty="0"/>
              <a:t>6/ perfs: </a:t>
            </a:r>
            <a:r>
              <a:rPr lang="fr-FR" sz="2400" dirty="0" err="1"/>
              <a:t>SpillToDisk</a:t>
            </a:r>
            <a:r>
              <a:rPr lang="fr-FR" sz="2400" dirty="0"/>
              <a:t>, </a:t>
            </a:r>
            <a:r>
              <a:rPr lang="fr-FR" sz="2400" dirty="0" err="1"/>
              <a:t>JOINs</a:t>
            </a:r>
            <a:r>
              <a:rPr lang="fr-FR" sz="2400" dirty="0"/>
              <a:t>, </a:t>
            </a:r>
            <a:r>
              <a:rPr lang="fr-FR" sz="2400" dirty="0" err="1"/>
              <a:t>hint</a:t>
            </a:r>
            <a:endParaRPr lang="fr-FR" sz="2400" dirty="0"/>
          </a:p>
          <a:p>
            <a:endParaRPr lang="fr-FR" sz="2400" dirty="0"/>
          </a:p>
        </p:txBody>
      </p:sp>
      <p:pic>
        <p:nvPicPr>
          <p:cNvPr id="6" name="Picture 2" descr="Image result for checkmark icon">
            <a:extLst>
              <a:ext uri="{FF2B5EF4-FFF2-40B4-BE49-F238E27FC236}">
                <a16:creationId xmlns:a16="http://schemas.microsoft.com/office/drawing/2014/main" id="{12D5EF85-B94A-41C4-51AD-94A553147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62" y="1387079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4A398D9-CBA2-1A2B-CBED-9595E2EE4FDC}"/>
              </a:ext>
            </a:extLst>
          </p:cNvPr>
          <p:cNvSpPr/>
          <p:nvPr/>
        </p:nvSpPr>
        <p:spPr>
          <a:xfrm>
            <a:off x="2007698" y="5199053"/>
            <a:ext cx="1407621" cy="4765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2" descr="Image result for checkmark icon">
            <a:extLst>
              <a:ext uri="{FF2B5EF4-FFF2-40B4-BE49-F238E27FC236}">
                <a16:creationId xmlns:a16="http://schemas.microsoft.com/office/drawing/2014/main" id="{B7BF9AB6-240B-F6FC-9FC5-33B8FB3DE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59" y="2140967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checkmark icon">
            <a:extLst>
              <a:ext uri="{FF2B5EF4-FFF2-40B4-BE49-F238E27FC236}">
                <a16:creationId xmlns:a16="http://schemas.microsoft.com/office/drawing/2014/main" id="{FD37FAF5-DE22-C948-A633-AA319921E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60" y="2907644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checkmark icon">
            <a:extLst>
              <a:ext uri="{FF2B5EF4-FFF2-40B4-BE49-F238E27FC236}">
                <a16:creationId xmlns:a16="http://schemas.microsoft.com/office/drawing/2014/main" id="{39601B46-DE9E-3DFD-38A2-5A9C68518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58" y="3670010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checkmark icon">
            <a:extLst>
              <a:ext uri="{FF2B5EF4-FFF2-40B4-BE49-F238E27FC236}">
                <a16:creationId xmlns:a16="http://schemas.microsoft.com/office/drawing/2014/main" id="{95348800-C057-94C2-2C26-3DF958352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58" y="4407071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6753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76F87-C9A9-A1F6-67A9-DE13657A7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Exercise</a:t>
            </a:r>
            <a:r>
              <a:rPr lang="fr-FR" dirty="0"/>
              <a:t> 23:  </a:t>
            </a:r>
            <a:r>
              <a:rPr lang="fr-FR" dirty="0" err="1"/>
              <a:t>Detect</a:t>
            </a:r>
            <a:r>
              <a:rPr lang="fr-FR" dirty="0"/>
              <a:t> </a:t>
            </a:r>
            <a:r>
              <a:rPr lang="fr-FR" dirty="0" err="1"/>
              <a:t>SpillToDisk</a:t>
            </a:r>
            <a:r>
              <a:rPr lang="fr-FR" dirty="0"/>
              <a:t> </a:t>
            </a:r>
            <a:r>
              <a:rPr lang="fr-FR" dirty="0" err="1"/>
              <a:t>problems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C9B50D-36BE-15D7-485D-675344F5C707}"/>
              </a:ext>
            </a:extLst>
          </p:cNvPr>
          <p:cNvSpPr txBox="1"/>
          <p:nvPr/>
        </p:nvSpPr>
        <p:spPr>
          <a:xfrm>
            <a:off x="647700" y="1933575"/>
            <a:ext cx="1012046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When</a:t>
            </a:r>
            <a:r>
              <a:rPr lang="fr-FR" sz="2400" dirty="0"/>
              <a:t> Spark has not </a:t>
            </a:r>
            <a:r>
              <a:rPr lang="fr-FR" sz="2400" dirty="0" err="1"/>
              <a:t>enough</a:t>
            </a:r>
            <a:r>
              <a:rPr lang="fr-FR" sz="2400" dirty="0"/>
              <a:t> RAM memory, </a:t>
            </a:r>
            <a:r>
              <a:rPr lang="fr-FR" sz="2400" dirty="0" err="1"/>
              <a:t>it</a:t>
            </a:r>
            <a:r>
              <a:rPr lang="fr-FR" sz="2400" dirty="0"/>
              <a:t> uses « </a:t>
            </a:r>
            <a:r>
              <a:rPr lang="fr-FR" sz="2400" dirty="0" err="1"/>
              <a:t>swapping</a:t>
            </a:r>
            <a:r>
              <a:rPr lang="fr-FR" sz="2400" dirty="0"/>
              <a:t> » to </a:t>
            </a:r>
            <a:r>
              <a:rPr lang="fr-FR" sz="2400" dirty="0" err="1"/>
              <a:t>disk</a:t>
            </a:r>
            <a:r>
              <a:rPr lang="fr-FR" sz="2400" dirty="0"/>
              <a:t>.</a:t>
            </a:r>
          </a:p>
          <a:p>
            <a:r>
              <a:rPr lang="fr-FR" sz="2400" dirty="0"/>
              <a:t>In Spark, </a:t>
            </a:r>
            <a:r>
              <a:rPr lang="fr-FR" sz="2400" dirty="0" err="1"/>
              <a:t>this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called</a:t>
            </a:r>
            <a:r>
              <a:rPr lang="fr-FR" sz="2400" dirty="0"/>
              <a:t> « </a:t>
            </a:r>
            <a:r>
              <a:rPr lang="fr-FR" sz="2400" dirty="0" err="1"/>
              <a:t>SpillToDisk</a:t>
            </a:r>
            <a:r>
              <a:rPr lang="fr-FR" sz="2400" dirty="0"/>
              <a:t> ».</a:t>
            </a:r>
          </a:p>
          <a:p>
            <a:r>
              <a:rPr lang="fr-FR" sz="2400" dirty="0"/>
              <a:t>This </a:t>
            </a:r>
            <a:r>
              <a:rPr lang="fr-FR" sz="2400" dirty="0" err="1"/>
              <a:t>is</a:t>
            </a:r>
            <a:r>
              <a:rPr lang="fr-FR" sz="2400" dirty="0"/>
              <a:t> a </a:t>
            </a:r>
            <a:r>
              <a:rPr lang="fr-FR" sz="2400" dirty="0" err="1"/>
              <a:t>dreadfull</a:t>
            </a:r>
            <a:r>
              <a:rPr lang="fr-FR" sz="2400" dirty="0"/>
              <a:t> signal, to </a:t>
            </a:r>
            <a:r>
              <a:rPr lang="fr-FR" sz="2400" dirty="0" err="1"/>
              <a:t>ask</a:t>
            </a:r>
            <a:r>
              <a:rPr lang="fr-FR" sz="2400" dirty="0"/>
              <a:t> for more memory (or </a:t>
            </a:r>
            <a:r>
              <a:rPr lang="fr-FR" sz="2400" dirty="0" err="1"/>
              <a:t>better</a:t>
            </a:r>
            <a:r>
              <a:rPr lang="fr-FR" sz="2400" dirty="0"/>
              <a:t> </a:t>
            </a:r>
            <a:r>
              <a:rPr lang="fr-FR" sz="2400" dirty="0" err="1"/>
              <a:t>algorithm</a:t>
            </a:r>
            <a:r>
              <a:rPr lang="fr-FR" sz="2400" dirty="0"/>
              <a:t>)</a:t>
            </a:r>
          </a:p>
          <a:p>
            <a:endParaRPr lang="fr-FR" sz="2400" dirty="0"/>
          </a:p>
          <a:p>
            <a:r>
              <a:rPr lang="fr-FR" sz="2400" dirty="0"/>
              <a:t>a/ </a:t>
            </a:r>
            <a:r>
              <a:rPr lang="fr-FR" sz="2400" dirty="0" err="1"/>
              <a:t>execute</a:t>
            </a:r>
            <a:r>
              <a:rPr lang="fr-FR" sz="2400" dirty="0"/>
              <a:t> a </a:t>
            </a:r>
            <a:r>
              <a:rPr lang="fr-FR" sz="2400" dirty="0" err="1"/>
              <a:t>task</a:t>
            </a:r>
            <a:r>
              <a:rPr lang="fr-FR" sz="2400" dirty="0"/>
              <a:t> </a:t>
            </a:r>
            <a:r>
              <a:rPr lang="fr-FR" sz="2400" dirty="0" err="1"/>
              <a:t>taking</a:t>
            </a:r>
            <a:r>
              <a:rPr lang="fr-FR" sz="2400" dirty="0"/>
              <a:t> to </a:t>
            </a:r>
            <a:r>
              <a:rPr lang="fr-FR" sz="2400" dirty="0" err="1"/>
              <a:t>much</a:t>
            </a:r>
            <a:r>
              <a:rPr lang="fr-FR" sz="2400" dirty="0"/>
              <a:t> memory</a:t>
            </a:r>
            <a:br>
              <a:rPr lang="fr-FR" sz="2400" dirty="0"/>
            </a:br>
            <a:r>
              <a:rPr lang="fr-FR" sz="2400" dirty="0"/>
              <a:t>… </a:t>
            </a:r>
            <a:r>
              <a:rPr lang="fr-FR" sz="2400" dirty="0" err="1"/>
              <a:t>example</a:t>
            </a:r>
            <a:r>
              <a:rPr lang="fr-FR" sz="2400" dirty="0"/>
              <a:t> a « .</a:t>
            </a:r>
            <a:r>
              <a:rPr lang="fr-FR" sz="2400" dirty="0" err="1"/>
              <a:t>repartition</a:t>
            </a:r>
            <a:r>
              <a:rPr lang="fr-FR" sz="2400" dirty="0"/>
              <a:t>(2).</a:t>
            </a:r>
            <a:r>
              <a:rPr lang="fr-FR" sz="2400" dirty="0" err="1"/>
              <a:t>sortWithinPartitions</a:t>
            </a:r>
            <a:r>
              <a:rPr lang="fr-FR" sz="2400" dirty="0"/>
              <a:t>(« </a:t>
            </a:r>
            <a:r>
              <a:rPr lang="fr-FR" sz="2400" dirty="0" err="1"/>
              <a:t>commune_insee</a:t>
            </a:r>
            <a:r>
              <a:rPr lang="fr-FR" sz="2400" dirty="0"/>
              <a:t> »)</a:t>
            </a:r>
          </a:p>
          <a:p>
            <a:endParaRPr lang="fr-FR" sz="2400" dirty="0"/>
          </a:p>
          <a:p>
            <a:r>
              <a:rPr lang="fr-FR" sz="2400" dirty="0"/>
              <a:t>b/ </a:t>
            </a:r>
            <a:r>
              <a:rPr lang="fr-FR" sz="2400" dirty="0" err="1"/>
              <a:t>detect</a:t>
            </a:r>
            <a:r>
              <a:rPr lang="fr-FR" sz="2400" dirty="0"/>
              <a:t> the </a:t>
            </a:r>
            <a:r>
              <a:rPr lang="fr-FR" sz="2400" dirty="0" err="1"/>
              <a:t>slowness</a:t>
            </a:r>
            <a:r>
              <a:rPr lang="fr-FR" sz="2400" dirty="0"/>
              <a:t> and diagnostic </a:t>
            </a:r>
            <a:r>
              <a:rPr lang="fr-FR" sz="2400" dirty="0" err="1"/>
              <a:t>it</a:t>
            </a:r>
            <a:r>
              <a:rPr lang="fr-FR" sz="2400" dirty="0"/>
              <a:t> in </a:t>
            </a:r>
            <a:r>
              <a:rPr lang="fr-FR" sz="2400" dirty="0" err="1"/>
              <a:t>SparkUI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c/ </a:t>
            </a:r>
            <a:r>
              <a:rPr lang="fr-FR" sz="2400" dirty="0" err="1"/>
              <a:t>retry</a:t>
            </a:r>
            <a:r>
              <a:rPr lang="fr-FR" sz="2400" dirty="0"/>
              <a:t> </a:t>
            </a:r>
            <a:r>
              <a:rPr lang="fr-FR" sz="2400" dirty="0" err="1"/>
              <a:t>executing</a:t>
            </a:r>
            <a:r>
              <a:rPr lang="fr-FR" sz="2400" dirty="0"/>
              <a:t> </a:t>
            </a:r>
            <a:r>
              <a:rPr lang="fr-FR" sz="2400" dirty="0" err="1"/>
              <a:t>same</a:t>
            </a:r>
            <a:r>
              <a:rPr lang="fr-FR" sz="2400" dirty="0"/>
              <a:t> </a:t>
            </a:r>
            <a:r>
              <a:rPr lang="fr-FR" sz="2400" dirty="0" err="1"/>
              <a:t>request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more memory, and compare performances</a:t>
            </a:r>
          </a:p>
        </p:txBody>
      </p:sp>
    </p:spTree>
    <p:extLst>
      <p:ext uri="{BB962C8B-B14F-4D97-AF65-F5344CB8AC3E}">
        <p14:creationId xmlns:p14="http://schemas.microsoft.com/office/powerpoint/2010/main" val="25503487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758B5-D611-B42F-4848-B239DDA5F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Exercise</a:t>
            </a:r>
            <a:r>
              <a:rPr lang="fr-FR" dirty="0"/>
              <a:t> 23: </a:t>
            </a:r>
            <a:r>
              <a:rPr lang="fr-FR" dirty="0" err="1"/>
              <a:t>SpillToDisk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BE1B5E-4149-D12F-D715-1D5FBCB37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5980" y="2244871"/>
            <a:ext cx="3289348" cy="25090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087C9A8-15A8-F57E-106F-079D5F5A0A6D}"/>
              </a:ext>
            </a:extLst>
          </p:cNvPr>
          <p:cNvSpPr/>
          <p:nvPr/>
        </p:nvSpPr>
        <p:spPr>
          <a:xfrm>
            <a:off x="7160717" y="4009067"/>
            <a:ext cx="1530626" cy="40750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09EDDC-B7B7-3A06-0CD1-AC760581C723}"/>
              </a:ext>
            </a:extLst>
          </p:cNvPr>
          <p:cNvSpPr txBox="1"/>
          <p:nvPr/>
        </p:nvSpPr>
        <p:spPr>
          <a:xfrm>
            <a:off x="914400" y="2305634"/>
            <a:ext cx="54534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Example:</a:t>
            </a:r>
          </a:p>
          <a:p>
            <a:endParaRPr lang="fr-FR" dirty="0"/>
          </a:p>
          <a:p>
            <a:r>
              <a:rPr lang="fr-FR" dirty="0" err="1"/>
              <a:t>spark.sql</a:t>
            </a:r>
            <a:r>
              <a:rPr lang="fr-FR" dirty="0"/>
              <a:t>("select * </a:t>
            </a:r>
            <a:r>
              <a:rPr lang="fr-FR" dirty="0" err="1"/>
              <a:t>from</a:t>
            </a:r>
            <a:r>
              <a:rPr lang="fr-FR" dirty="0"/>
              <a:t> db1.addr3")</a:t>
            </a:r>
            <a:br>
              <a:rPr lang="fr-FR" dirty="0"/>
            </a:br>
            <a:r>
              <a:rPr lang="fr-FR" dirty="0"/>
              <a:t>  .</a:t>
            </a:r>
            <a:r>
              <a:rPr lang="fr-FR" dirty="0" err="1"/>
              <a:t>repartition</a:t>
            </a:r>
            <a:r>
              <a:rPr lang="fr-FR" dirty="0"/>
              <a:t>(2).</a:t>
            </a:r>
            <a:r>
              <a:rPr lang="fr-FR" dirty="0" err="1"/>
              <a:t>sortWithinPartitions</a:t>
            </a:r>
            <a:r>
              <a:rPr lang="fr-FR" dirty="0"/>
              <a:t>("</a:t>
            </a:r>
            <a:r>
              <a:rPr lang="fr-FR" dirty="0" err="1"/>
              <a:t>commune_insee</a:t>
            </a:r>
            <a:r>
              <a:rPr lang="fr-FR" dirty="0"/>
              <a:t>")</a:t>
            </a:r>
            <a:br>
              <a:rPr lang="fr-FR" dirty="0"/>
            </a:br>
            <a:r>
              <a:rPr lang="fr-FR" dirty="0"/>
              <a:t>  .</a:t>
            </a:r>
            <a:r>
              <a:rPr lang="fr-FR" dirty="0" err="1"/>
              <a:t>write.saveAsTable</a:t>
            </a:r>
            <a:r>
              <a:rPr lang="fr-FR" dirty="0"/>
              <a:t>("db1.addr_repart2")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71CCD-7FA0-913E-F9AC-A6813CCC3292}"/>
              </a:ext>
            </a:extLst>
          </p:cNvPr>
          <p:cNvSpPr txBox="1"/>
          <p:nvPr/>
        </p:nvSpPr>
        <p:spPr>
          <a:xfrm>
            <a:off x="5137331" y="4999488"/>
            <a:ext cx="4177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(more </a:t>
            </a:r>
            <a:r>
              <a:rPr lang="fr-FR" dirty="0" err="1"/>
              <a:t>detailed</a:t>
            </a:r>
            <a:r>
              <a:rPr lang="fr-FR" dirty="0"/>
              <a:t>) infos in </a:t>
            </a:r>
            <a:r>
              <a:rPr lang="fr-FR" dirty="0" err="1"/>
              <a:t>SparkUI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44735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E4311-A2F4-0C2A-B6D4-B487825DB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117" y="0"/>
            <a:ext cx="10515600" cy="1325563"/>
          </a:xfrm>
        </p:spPr>
        <p:txBody>
          <a:bodyPr/>
          <a:lstStyle/>
          <a:p>
            <a:r>
              <a:rPr lang="fr-FR" dirty="0" err="1"/>
              <a:t>Exercise</a:t>
            </a:r>
            <a:r>
              <a:rPr lang="fr-FR" dirty="0"/>
              <a:t> 23 … </a:t>
            </a:r>
            <a:r>
              <a:rPr lang="fr-FR" dirty="0" err="1"/>
              <a:t>detect</a:t>
            </a:r>
            <a:r>
              <a:rPr lang="fr-FR" dirty="0"/>
              <a:t> </a:t>
            </a:r>
            <a:r>
              <a:rPr lang="fr-FR" dirty="0" err="1"/>
              <a:t>SpillToDisk</a:t>
            </a:r>
            <a:r>
              <a:rPr lang="fr-FR" dirty="0"/>
              <a:t> 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BACD992-89B3-C337-B7CB-21FFF89014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8258526"/>
              </p:ext>
            </p:extLst>
          </p:nvPr>
        </p:nvGraphicFramePr>
        <p:xfrm>
          <a:off x="462169" y="1463878"/>
          <a:ext cx="11403496" cy="5394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4238000" imgH="6751440" progId="PBrush">
                  <p:embed/>
                </p:oleObj>
              </mc:Choice>
              <mc:Fallback>
                <p:oleObj name="Bitmap Image" r:id="rId2" imgW="14238000" imgH="67514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2169" y="1463878"/>
                        <a:ext cx="11403496" cy="53941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69069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1065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24: </a:t>
            </a:r>
            <a:r>
              <a:rPr lang="fr-FR" dirty="0" err="1"/>
              <a:t>Join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41A17F-4087-3A69-3C38-5BF8FC35549E}"/>
              </a:ext>
            </a:extLst>
          </p:cNvPr>
          <p:cNvSpPr txBox="1"/>
          <p:nvPr/>
        </p:nvSpPr>
        <p:spPr>
          <a:xfrm>
            <a:off x="647700" y="1933575"/>
            <a:ext cx="11291168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a/ </a:t>
            </a:r>
            <a:r>
              <a:rPr lang="fr-FR" sz="2400" dirty="0" err="1"/>
              <a:t>Extract</a:t>
            </a:r>
            <a:r>
              <a:rPr lang="fr-FR" sz="2400" dirty="0"/>
              <a:t> and </a:t>
            </a:r>
            <a:r>
              <a:rPr lang="fr-FR" sz="2400" dirty="0" err="1"/>
              <a:t>save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table </a:t>
            </a:r>
            <a:r>
              <a:rPr lang="fr-FR" sz="2400" dirty="0" err="1"/>
              <a:t>address</a:t>
            </a:r>
            <a:r>
              <a:rPr lang="fr-FR" sz="2400" dirty="0"/>
              <a:t> a new table « city »</a:t>
            </a:r>
          </a:p>
          <a:p>
            <a:r>
              <a:rPr lang="fr-FR" sz="2400" dirty="0" err="1"/>
              <a:t>Containing</a:t>
            </a:r>
            <a:r>
              <a:rPr lang="fr-FR" sz="2400" dirty="0"/>
              <a:t> « </a:t>
            </a:r>
            <a:r>
              <a:rPr lang="fr-FR" sz="2400" dirty="0" err="1"/>
              <a:t>name</a:t>
            </a:r>
            <a:r>
              <a:rPr lang="fr-FR" sz="2400" dirty="0"/>
              <a:t>, code, </a:t>
            </a:r>
            <a:r>
              <a:rPr lang="fr-FR" sz="2400" dirty="0" err="1"/>
              <a:t>dept</a:t>
            </a:r>
            <a:r>
              <a:rPr lang="fr-FR" sz="2400" dirty="0"/>
              <a:t>,  </a:t>
            </a:r>
            <a:r>
              <a:rPr lang="fr-FR" sz="2400" dirty="0" err="1"/>
              <a:t>average_address_longitute</a:t>
            </a:r>
            <a:r>
              <a:rPr lang="fr-FR" sz="2400" dirty="0"/>
              <a:t>, </a:t>
            </a:r>
            <a:r>
              <a:rPr lang="fr-FR" sz="2400" dirty="0" err="1"/>
              <a:t>average_address_lattitude</a:t>
            </a:r>
            <a:r>
              <a:rPr lang="fr-FR" sz="2400" dirty="0"/>
              <a:t> »</a:t>
            </a:r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b/ </a:t>
            </a:r>
            <a:r>
              <a:rPr lang="fr-FR" sz="2400" dirty="0" err="1"/>
              <a:t>Join</a:t>
            </a:r>
            <a:r>
              <a:rPr lang="fr-FR" sz="2400" dirty="0"/>
              <a:t> table « </a:t>
            </a:r>
            <a:r>
              <a:rPr lang="fr-FR" sz="2400" dirty="0" err="1"/>
              <a:t>address</a:t>
            </a:r>
            <a:r>
              <a:rPr lang="fr-FR" sz="2400" dirty="0"/>
              <a:t> » and « city », </a:t>
            </a:r>
          </a:p>
          <a:p>
            <a:r>
              <a:rPr lang="fr-FR" sz="2400" dirty="0"/>
              <a:t>and </a:t>
            </a:r>
            <a:r>
              <a:rPr lang="fr-FR" sz="2400" dirty="0" err="1"/>
              <a:t>compute</a:t>
            </a:r>
            <a:r>
              <a:rPr lang="fr-FR" sz="2400" dirty="0"/>
              <a:t> for </a:t>
            </a:r>
            <a:r>
              <a:rPr lang="fr-FR" sz="2400" dirty="0" err="1"/>
              <a:t>each</a:t>
            </a:r>
            <a:r>
              <a:rPr lang="fr-FR" sz="2400" dirty="0"/>
              <a:t> </a:t>
            </a:r>
            <a:r>
              <a:rPr lang="fr-FR" sz="2400" dirty="0" err="1"/>
              <a:t>address</a:t>
            </a:r>
            <a:r>
              <a:rPr lang="fr-FR" sz="2400" dirty="0"/>
              <a:t> the offset longitude/latitude to the city </a:t>
            </a:r>
            <a:r>
              <a:rPr lang="fr-FR" sz="2400" dirty="0" err="1"/>
              <a:t>average</a:t>
            </a:r>
            <a:r>
              <a:rPr lang="fr-FR" sz="2400" dirty="0"/>
              <a:t> center</a:t>
            </a:r>
          </a:p>
          <a:p>
            <a:endParaRPr lang="fr-FR" sz="2400" dirty="0"/>
          </a:p>
          <a:p>
            <a:r>
              <a:rPr lang="fr-FR" sz="2400" dirty="0"/>
              <a:t>c/ </a:t>
            </a:r>
            <a:r>
              <a:rPr lang="fr-FR" sz="2400" dirty="0" err="1"/>
              <a:t>study</a:t>
            </a:r>
            <a:r>
              <a:rPr lang="fr-FR" sz="2400" dirty="0"/>
              <a:t> </a:t>
            </a:r>
            <a:r>
              <a:rPr lang="fr-FR" sz="2400" dirty="0" err="1"/>
              <a:t>Execution</a:t>
            </a:r>
            <a:r>
              <a:rPr lang="fr-FR" sz="2400" dirty="0"/>
              <a:t> plan</a:t>
            </a:r>
          </a:p>
          <a:p>
            <a:r>
              <a:rPr lang="fr-FR" sz="2400" dirty="0"/>
              <a:t>   check </a:t>
            </a:r>
            <a:r>
              <a:rPr lang="fr-FR" sz="2400" dirty="0" err="1"/>
              <a:t>that</a:t>
            </a:r>
            <a:r>
              <a:rPr lang="fr-FR" sz="2400" dirty="0"/>
              <a:t> Spark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already</a:t>
            </a:r>
            <a:r>
              <a:rPr lang="fr-FR" sz="2400" dirty="0"/>
              <a:t> </a:t>
            </a:r>
            <a:r>
              <a:rPr lang="fr-FR" sz="2400" dirty="0" err="1"/>
              <a:t>efficiently</a:t>
            </a:r>
            <a:r>
              <a:rPr lang="fr-FR" sz="2400" dirty="0"/>
              <a:t> « Broadcasting » the </a:t>
            </a:r>
            <a:r>
              <a:rPr lang="fr-FR" sz="2400" dirty="0" err="1"/>
              <a:t>small</a:t>
            </a:r>
            <a:r>
              <a:rPr lang="fr-FR" sz="2400" dirty="0"/>
              <a:t> ‘city’ table</a:t>
            </a:r>
            <a:br>
              <a:rPr lang="fr-FR" sz="2400" dirty="0"/>
            </a:br>
            <a:r>
              <a:rPr lang="fr-FR" sz="2400" dirty="0"/>
              <a:t>   =&gt; no </a:t>
            </a:r>
            <a:r>
              <a:rPr lang="fr-FR" sz="2400" dirty="0" err="1"/>
              <a:t>need</a:t>
            </a:r>
            <a:r>
              <a:rPr lang="fr-FR" sz="2400" dirty="0"/>
              <a:t> to « </a:t>
            </a:r>
            <a:r>
              <a:rPr lang="fr-FR" sz="2400" dirty="0" err="1"/>
              <a:t>SortMerge</a:t>
            </a:r>
            <a:r>
              <a:rPr lang="fr-FR" sz="2400" dirty="0"/>
              <a:t> » the big ‘</a:t>
            </a:r>
            <a:r>
              <a:rPr lang="fr-FR" sz="2400" dirty="0" err="1"/>
              <a:t>addr</a:t>
            </a:r>
            <a:r>
              <a:rPr lang="fr-FR" sz="2400" dirty="0"/>
              <a:t>’ table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6456026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1065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24: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F34D9C-FCAD-32D1-EC38-9D511CAC8924}"/>
              </a:ext>
            </a:extLst>
          </p:cNvPr>
          <p:cNvSpPr txBox="1"/>
          <p:nvPr/>
        </p:nvSpPr>
        <p:spPr>
          <a:xfrm>
            <a:off x="706837" y="4005410"/>
            <a:ext cx="562339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spark.sql</a:t>
            </a:r>
            <a:r>
              <a:rPr lang="fr-FR" dirty="0"/>
              <a:t>(« </a:t>
            </a:r>
            <a:br>
              <a:rPr lang="fr-FR" dirty="0"/>
            </a:br>
            <a:r>
              <a:rPr lang="fr-FR" dirty="0"/>
              <a:t>SELECT  a.*, </a:t>
            </a:r>
            <a:br>
              <a:rPr lang="fr-FR" dirty="0"/>
            </a:br>
            <a:r>
              <a:rPr lang="fr-FR" dirty="0"/>
              <a:t>           </a:t>
            </a:r>
            <a:r>
              <a:rPr lang="fr-FR" b="1" dirty="0"/>
              <a:t>(</a:t>
            </a:r>
            <a:r>
              <a:rPr lang="fr-FR" b="1" dirty="0" err="1"/>
              <a:t>a.lat</a:t>
            </a:r>
            <a:r>
              <a:rPr lang="fr-FR" b="1" dirty="0"/>
              <a:t> - </a:t>
            </a:r>
            <a:r>
              <a:rPr lang="fr-FR" b="1" dirty="0" err="1"/>
              <a:t>c.mid_lat</a:t>
            </a:r>
            <a:r>
              <a:rPr lang="fr-FR" b="1" dirty="0"/>
              <a:t>) as </a:t>
            </a:r>
            <a:r>
              <a:rPr lang="fr-FR" b="1" dirty="0" err="1"/>
              <a:t>offset_lat</a:t>
            </a:r>
            <a:r>
              <a:rPr lang="fr-FR" b="1" dirty="0"/>
              <a:t>, </a:t>
            </a:r>
            <a:br>
              <a:rPr lang="fr-FR" b="1" dirty="0"/>
            </a:br>
            <a:r>
              <a:rPr lang="fr-FR" b="1" dirty="0"/>
              <a:t>           (</a:t>
            </a:r>
            <a:r>
              <a:rPr lang="fr-FR" b="1" dirty="0" err="1"/>
              <a:t>a.long</a:t>
            </a:r>
            <a:r>
              <a:rPr lang="fr-FR" b="1" dirty="0"/>
              <a:t> - </a:t>
            </a:r>
            <a:r>
              <a:rPr lang="fr-FR" b="1" dirty="0" err="1"/>
              <a:t>c.mid_long</a:t>
            </a:r>
            <a:r>
              <a:rPr lang="fr-FR" b="1" dirty="0"/>
              <a:t>) as </a:t>
            </a:r>
            <a:r>
              <a:rPr lang="fr-FR" b="1" dirty="0" err="1"/>
              <a:t>offset_long</a:t>
            </a:r>
            <a:r>
              <a:rPr lang="fr-FR" b="1" dirty="0"/>
              <a:t> </a:t>
            </a:r>
            <a:br>
              <a:rPr lang="fr-FR" b="1" dirty="0"/>
            </a:br>
            <a:r>
              <a:rPr lang="fr-FR" dirty="0"/>
              <a:t>FROM db1.addr3 a </a:t>
            </a:r>
          </a:p>
          <a:p>
            <a:r>
              <a:rPr lang="fr-FR" b="1" dirty="0"/>
              <a:t>JOIN db1. city c ON </a:t>
            </a:r>
            <a:r>
              <a:rPr lang="fr-FR" b="1" dirty="0" err="1"/>
              <a:t>a.commune_insee</a:t>
            </a:r>
            <a:r>
              <a:rPr lang="fr-FR" b="1" dirty="0"/>
              <a:t>=</a:t>
            </a:r>
            <a:r>
              <a:rPr lang="fr-FR" b="1" dirty="0" err="1"/>
              <a:t>c.commune_insee</a:t>
            </a:r>
            <a:endParaRPr lang="fr-FR" b="1" dirty="0"/>
          </a:p>
          <a:p>
            <a:r>
              <a:rPr lang="fr-FR" dirty="0"/>
              <a:t>")</a:t>
            </a:r>
            <a:br>
              <a:rPr lang="fr-FR" dirty="0"/>
            </a:br>
            <a:r>
              <a:rPr lang="fr-FR" dirty="0"/>
              <a:t>   .</a:t>
            </a:r>
            <a:r>
              <a:rPr lang="fr-FR" dirty="0" err="1"/>
              <a:t>repartition</a:t>
            </a:r>
            <a:r>
              <a:rPr lang="fr-FR" dirty="0"/>
              <a:t>(10).</a:t>
            </a:r>
            <a:r>
              <a:rPr lang="fr-FR" dirty="0" err="1"/>
              <a:t>sortWithinPartitions</a:t>
            </a:r>
            <a:r>
              <a:rPr lang="fr-FR" dirty="0"/>
              <a:t>("</a:t>
            </a:r>
            <a:r>
              <a:rPr lang="fr-FR" dirty="0" err="1"/>
              <a:t>commune_insee</a:t>
            </a:r>
            <a:r>
              <a:rPr lang="fr-FR" dirty="0"/>
              <a:t>")</a:t>
            </a:r>
            <a:br>
              <a:rPr lang="fr-FR" dirty="0"/>
            </a:br>
            <a:r>
              <a:rPr lang="fr-FR" dirty="0"/>
              <a:t>   .</a:t>
            </a:r>
            <a:r>
              <a:rPr lang="fr-FR" dirty="0" err="1"/>
              <a:t>write.saveAsTable</a:t>
            </a:r>
            <a:r>
              <a:rPr lang="fr-FR" dirty="0"/>
              <a:t>("db1.addr_offset3")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ED33E3-5EEF-EC25-66A0-89283D1B7D0B}"/>
              </a:ext>
            </a:extLst>
          </p:cNvPr>
          <p:cNvSpPr txBox="1"/>
          <p:nvPr/>
        </p:nvSpPr>
        <p:spPr>
          <a:xfrm>
            <a:off x="681189" y="1017076"/>
            <a:ext cx="564904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spark.sql</a:t>
            </a:r>
            <a:r>
              <a:rPr lang="fr-FR" dirty="0"/>
              <a:t>(« </a:t>
            </a:r>
            <a:br>
              <a:rPr lang="fr-FR" dirty="0"/>
            </a:br>
            <a:r>
              <a:rPr lang="fr-FR" dirty="0"/>
              <a:t>SELECT </a:t>
            </a:r>
            <a:r>
              <a:rPr lang="fr-FR" dirty="0" err="1"/>
              <a:t>commune_insee</a:t>
            </a:r>
            <a:r>
              <a:rPr lang="fr-FR" dirty="0"/>
              <a:t>, </a:t>
            </a:r>
            <a:r>
              <a:rPr lang="fr-FR" dirty="0" err="1"/>
              <a:t>commune_nom</a:t>
            </a:r>
            <a:r>
              <a:rPr lang="fr-FR" dirty="0"/>
              <a:t>,</a:t>
            </a:r>
            <a:br>
              <a:rPr lang="fr-FR" dirty="0"/>
            </a:br>
            <a:r>
              <a:rPr lang="fr-FR" dirty="0"/>
              <a:t>   count(*) as </a:t>
            </a:r>
            <a:r>
              <a:rPr lang="fr-FR" dirty="0" err="1"/>
              <a:t>count_addr</a:t>
            </a:r>
            <a:r>
              <a:rPr lang="fr-FR" dirty="0"/>
              <a:t>, </a:t>
            </a:r>
            <a:br>
              <a:rPr lang="fr-FR" dirty="0"/>
            </a:br>
            <a:r>
              <a:rPr lang="fr-FR" dirty="0"/>
              <a:t>   </a:t>
            </a:r>
            <a:r>
              <a:rPr lang="fr-FR" b="1" dirty="0" err="1"/>
              <a:t>avg</a:t>
            </a:r>
            <a:r>
              <a:rPr lang="fr-FR" b="1" dirty="0"/>
              <a:t>(</a:t>
            </a:r>
            <a:r>
              <a:rPr lang="fr-FR" b="1" dirty="0" err="1"/>
              <a:t>lat</a:t>
            </a:r>
            <a:r>
              <a:rPr lang="fr-FR" b="1" dirty="0"/>
              <a:t>) as </a:t>
            </a:r>
            <a:r>
              <a:rPr lang="fr-FR" b="1" dirty="0" err="1"/>
              <a:t>mid_lat</a:t>
            </a:r>
            <a:r>
              <a:rPr lang="fr-FR" b="1" dirty="0"/>
              <a:t>, </a:t>
            </a:r>
            <a:br>
              <a:rPr lang="fr-FR" b="1" dirty="0"/>
            </a:br>
            <a:r>
              <a:rPr lang="fr-FR" b="1" dirty="0"/>
              <a:t>   </a:t>
            </a:r>
            <a:r>
              <a:rPr lang="fr-FR" b="1" dirty="0" err="1"/>
              <a:t>avg</a:t>
            </a:r>
            <a:r>
              <a:rPr lang="fr-FR" b="1" dirty="0"/>
              <a:t>(long) as </a:t>
            </a:r>
            <a:r>
              <a:rPr lang="fr-FR" b="1" dirty="0" err="1"/>
              <a:t>mid_long</a:t>
            </a:r>
            <a:r>
              <a:rPr lang="fr-FR" b="1" dirty="0"/>
              <a:t> </a:t>
            </a:r>
            <a:br>
              <a:rPr lang="fr-FR" dirty="0"/>
            </a:br>
            <a:r>
              <a:rPr lang="fr-FR" dirty="0"/>
              <a:t>FROM db1.addr3 </a:t>
            </a:r>
            <a:br>
              <a:rPr lang="fr-FR" dirty="0"/>
            </a:br>
            <a:r>
              <a:rPr lang="fr-FR" b="1" dirty="0"/>
              <a:t>GROUP BY  </a:t>
            </a:r>
            <a:r>
              <a:rPr lang="fr-FR" b="1" dirty="0" err="1"/>
              <a:t>commune_insee</a:t>
            </a:r>
            <a:r>
              <a:rPr lang="fr-FR" b="1" dirty="0"/>
              <a:t>, </a:t>
            </a:r>
            <a:r>
              <a:rPr lang="fr-FR" b="1" dirty="0" err="1"/>
              <a:t>commune_nom</a:t>
            </a:r>
            <a:r>
              <a:rPr lang="fr-FR" b="1" dirty="0"/>
              <a:t> </a:t>
            </a:r>
            <a:br>
              <a:rPr lang="fr-FR" b="1" dirty="0"/>
            </a:br>
            <a:r>
              <a:rPr lang="fr-FR" dirty="0"/>
              <a:t>")</a:t>
            </a:r>
          </a:p>
          <a:p>
            <a:r>
              <a:rPr lang="fr-FR" dirty="0"/>
              <a:t>  .</a:t>
            </a:r>
            <a:r>
              <a:rPr lang="fr-FR" dirty="0" err="1"/>
              <a:t>repartition</a:t>
            </a:r>
            <a:r>
              <a:rPr lang="fr-FR" dirty="0"/>
              <a:t>(10).</a:t>
            </a:r>
            <a:r>
              <a:rPr lang="fr-FR" dirty="0" err="1"/>
              <a:t>sortWithinPartitions</a:t>
            </a:r>
            <a:r>
              <a:rPr lang="fr-FR" dirty="0"/>
              <a:t>("</a:t>
            </a:r>
            <a:r>
              <a:rPr lang="fr-FR" dirty="0" err="1"/>
              <a:t>commune_insee</a:t>
            </a:r>
            <a:r>
              <a:rPr lang="fr-FR" dirty="0"/>
              <a:t>")</a:t>
            </a:r>
          </a:p>
          <a:p>
            <a:r>
              <a:rPr lang="fr-FR" dirty="0"/>
              <a:t>  .</a:t>
            </a:r>
            <a:r>
              <a:rPr lang="fr-FR" dirty="0" err="1"/>
              <a:t>write.saveAsTable</a:t>
            </a:r>
            <a:r>
              <a:rPr lang="fr-FR" dirty="0"/>
              <a:t>("db1.city")</a:t>
            </a:r>
          </a:p>
        </p:txBody>
      </p:sp>
    </p:spTree>
    <p:extLst>
      <p:ext uri="{BB962C8B-B14F-4D97-AF65-F5344CB8AC3E}">
        <p14:creationId xmlns:p14="http://schemas.microsoft.com/office/powerpoint/2010/main" val="29986084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D2AA9-6497-F6B3-89DA-36465BFD1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Exercise</a:t>
            </a:r>
            <a:r>
              <a:rPr lang="fr-FR" dirty="0"/>
              <a:t> 25: HINT to force </a:t>
            </a:r>
            <a:r>
              <a:rPr lang="fr-FR" dirty="0" err="1"/>
              <a:t>join</a:t>
            </a:r>
            <a:r>
              <a:rPr lang="fr-FR" dirty="0"/>
              <a:t> </a:t>
            </a:r>
            <a:r>
              <a:rPr lang="fr-FR" dirty="0" err="1"/>
              <a:t>strategy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F169CC-A82C-EDA4-08AE-F06F28FCA188}"/>
              </a:ext>
            </a:extLst>
          </p:cNvPr>
          <p:cNvSpPr txBox="1"/>
          <p:nvPr/>
        </p:nvSpPr>
        <p:spPr>
          <a:xfrm>
            <a:off x="647700" y="1933575"/>
            <a:ext cx="989136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compare </a:t>
            </a:r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 err="1"/>
              <a:t>previous</a:t>
            </a:r>
            <a:r>
              <a:rPr lang="fr-FR" sz="2400" dirty="0"/>
              <a:t> </a:t>
            </a:r>
            <a:r>
              <a:rPr lang="fr-FR" sz="2400" dirty="0" err="1"/>
              <a:t>Exercise</a:t>
            </a:r>
            <a:r>
              <a:rPr lang="fr-FR" sz="2400" dirty="0"/>
              <a:t> 24/, but </a:t>
            </a:r>
            <a:r>
              <a:rPr lang="fr-FR" sz="2400" dirty="0" err="1"/>
              <a:t>with</a:t>
            </a:r>
            <a:r>
              <a:rPr lang="fr-FR" sz="2400" dirty="0"/>
              <a:t> SQL </a:t>
            </a:r>
            <a:r>
              <a:rPr lang="fr-FR" sz="2400" dirty="0" err="1"/>
              <a:t>hinting</a:t>
            </a:r>
            <a:r>
              <a:rPr lang="fr-FR" sz="2400" dirty="0"/>
              <a:t>   </a:t>
            </a:r>
            <a:br>
              <a:rPr lang="fr-FR" sz="2400" dirty="0"/>
            </a:br>
            <a:r>
              <a:rPr lang="fr-FR" sz="2400" dirty="0"/>
              <a:t>    SELECT /*+ MERGE(a) */ …    FROM </a:t>
            </a:r>
            <a:r>
              <a:rPr lang="fr-FR" sz="2400" dirty="0" err="1"/>
              <a:t>addr</a:t>
            </a:r>
            <a:r>
              <a:rPr lang="fr-FR" sz="2400" dirty="0"/>
              <a:t> a … </a:t>
            </a:r>
          </a:p>
          <a:p>
            <a:endParaRPr lang="fr-FR" sz="2400" dirty="0"/>
          </a:p>
          <a:p>
            <a:r>
              <a:rPr lang="fr-FR" sz="2400" dirty="0"/>
              <a:t>Cf </a:t>
            </a:r>
            <a:r>
              <a:rPr lang="fr-FR" sz="2400" dirty="0">
                <a:hlinkClick r:id="rId2"/>
              </a:rPr>
              <a:t>https://spark.apache.org/docs/latest/sql-ref-syntax-qry-select-hints.html</a:t>
            </a:r>
            <a:endParaRPr lang="fr-FR" sz="2400" dirty="0"/>
          </a:p>
          <a:p>
            <a:endParaRPr lang="fr-FR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D315C9-BAB3-52DD-77C8-6EDF046FC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553" y="3578596"/>
            <a:ext cx="5312925" cy="28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201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1065"/>
          </a:xfrm>
        </p:spPr>
        <p:txBody>
          <a:bodyPr/>
          <a:lstStyle/>
          <a:p>
            <a:pPr algn="ctr"/>
            <a:r>
              <a:rPr lang="fr-FR" dirty="0" err="1"/>
              <a:t>Optional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26: Default </a:t>
            </a:r>
            <a:r>
              <a:rPr lang="fr-FR" dirty="0" err="1"/>
              <a:t>Shuffle</a:t>
            </a:r>
            <a:r>
              <a:rPr lang="fr-FR" dirty="0"/>
              <a:t> = 200 ?!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6F704A-C8AF-AD8B-52D1-A5F2B8FB1E98}"/>
              </a:ext>
            </a:extLst>
          </p:cNvPr>
          <p:cNvSpPr txBox="1"/>
          <p:nvPr/>
        </p:nvSpPr>
        <p:spPr>
          <a:xfrm>
            <a:off x="2057400" y="1981200"/>
            <a:ext cx="1011161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2400" dirty="0"/>
          </a:p>
          <a:p>
            <a:r>
              <a:rPr lang="fr-FR" sz="2400" dirty="0" err="1"/>
              <a:t>Study</a:t>
            </a:r>
            <a:r>
              <a:rPr lang="fr-FR" sz="2400" dirty="0"/>
              <a:t> </a:t>
            </a:r>
            <a:r>
              <a:rPr lang="fr-FR" sz="2400" dirty="0" err="1"/>
              <a:t>number</a:t>
            </a:r>
            <a:r>
              <a:rPr lang="fr-FR" sz="2400" dirty="0"/>
              <a:t> of partitions </a:t>
            </a:r>
            <a:r>
              <a:rPr lang="fr-FR" sz="2400" dirty="0" err="1"/>
              <a:t>after</a:t>
            </a:r>
            <a:r>
              <a:rPr lang="fr-FR" sz="2400" dirty="0"/>
              <a:t> a (« merge ») </a:t>
            </a:r>
            <a:r>
              <a:rPr lang="fr-FR" sz="2400" dirty="0" err="1"/>
              <a:t>join</a:t>
            </a:r>
            <a:r>
              <a:rPr lang="fr-FR" sz="2400" dirty="0"/>
              <a:t>    (not a « </a:t>
            </a:r>
            <a:r>
              <a:rPr lang="fr-FR" sz="2400" dirty="0" err="1"/>
              <a:t>broadcastjoin</a:t>
            </a:r>
            <a:r>
              <a:rPr lang="fr-FR" sz="2400" dirty="0"/>
              <a:t> »)</a:t>
            </a:r>
          </a:p>
          <a:p>
            <a:endParaRPr lang="fr-FR" sz="2400" dirty="0"/>
          </a:p>
          <a:p>
            <a:r>
              <a:rPr lang="fr-FR" sz="2400" dirty="0"/>
              <a:t>a/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it</a:t>
            </a:r>
            <a:r>
              <a:rPr lang="fr-FR" sz="2400" dirty="0"/>
              <a:t> 200 ?  </a:t>
            </a:r>
            <a:r>
              <a:rPr lang="fr-FR" sz="2400" dirty="0" err="1"/>
              <a:t>Why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b/ How do </a:t>
            </a:r>
            <a:r>
              <a:rPr lang="fr-FR" sz="2400" dirty="0" err="1"/>
              <a:t>you</a:t>
            </a:r>
            <a:r>
              <a:rPr lang="fr-FR" sz="2400" dirty="0"/>
              <a:t> change default ?</a:t>
            </a:r>
          </a:p>
          <a:p>
            <a:endParaRPr lang="fr-FR" sz="2400" dirty="0"/>
          </a:p>
          <a:p>
            <a:r>
              <a:rPr lang="fr-FR" sz="2400" dirty="0"/>
              <a:t>c/ </a:t>
            </a:r>
            <a:r>
              <a:rPr lang="fr-FR" sz="2400" dirty="0" err="1"/>
              <a:t>What</a:t>
            </a:r>
            <a:r>
              <a:rPr lang="fr-FR" sz="2400" dirty="0"/>
              <a:t> </a:t>
            </a:r>
            <a:r>
              <a:rPr lang="fr-FR" sz="2400" dirty="0" err="1"/>
              <a:t>should</a:t>
            </a:r>
            <a:r>
              <a:rPr lang="fr-FR" sz="2400" dirty="0"/>
              <a:t> </a:t>
            </a:r>
            <a:r>
              <a:rPr lang="fr-FR" sz="2400" dirty="0" err="1"/>
              <a:t>you</a:t>
            </a:r>
            <a:r>
              <a:rPr lang="fr-FR" sz="2400" dirty="0"/>
              <a:t> </a:t>
            </a:r>
            <a:r>
              <a:rPr lang="fr-FR" sz="2400" dirty="0" err="1"/>
              <a:t>always</a:t>
            </a:r>
            <a:r>
              <a:rPr lang="fr-FR" sz="2400" dirty="0"/>
              <a:t> do </a:t>
            </a:r>
            <a:r>
              <a:rPr lang="fr-FR" sz="2400" dirty="0" err="1"/>
              <a:t>before</a:t>
            </a:r>
            <a:r>
              <a:rPr lang="fr-FR" sz="2400" dirty="0"/>
              <a:t> </a:t>
            </a:r>
            <a:r>
              <a:rPr lang="fr-FR" sz="2400" dirty="0" err="1"/>
              <a:t>saving</a:t>
            </a:r>
            <a:r>
              <a:rPr lang="fr-FR" sz="2400" dirty="0"/>
              <a:t> to File(s)? </a:t>
            </a:r>
          </a:p>
          <a:p>
            <a:r>
              <a:rPr lang="fr-FR" sz="2400" dirty="0"/>
              <a:t>    (to </a:t>
            </a:r>
            <a:r>
              <a:rPr lang="fr-FR" sz="2400" dirty="0" err="1"/>
              <a:t>avoid</a:t>
            </a:r>
            <a:r>
              <a:rPr lang="fr-FR" sz="2400" dirty="0"/>
              <a:t> 200 </a:t>
            </a:r>
            <a:r>
              <a:rPr lang="fr-FR" sz="2400" dirty="0" err="1"/>
              <a:t>small</a:t>
            </a:r>
            <a:r>
              <a:rPr lang="fr-FR" sz="2400" dirty="0"/>
              <a:t> files)</a:t>
            </a:r>
          </a:p>
        </p:txBody>
      </p:sp>
    </p:spTree>
    <p:extLst>
      <p:ext uri="{BB962C8B-B14F-4D97-AF65-F5344CB8AC3E}">
        <p14:creationId xmlns:p14="http://schemas.microsoft.com/office/powerpoint/2010/main" val="918738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9AE9A-FA9C-903B-D9B7-EECB9062D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97"/>
            <a:ext cx="10515600" cy="166860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Reminder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 :</a:t>
            </a:r>
            <a:br>
              <a:rPr lang="fr-FR" dirty="0"/>
            </a:br>
            <a:r>
              <a:rPr lang="fr-FR" dirty="0"/>
              <a:t>Directory  /</a:t>
            </a:r>
            <a:r>
              <a:rPr lang="fr-FR" dirty="0" err="1"/>
              <a:t>partCol</a:t>
            </a:r>
            <a:r>
              <a:rPr lang="fr-FR" dirty="0"/>
              <a:t>=value/* </a:t>
            </a:r>
            <a:br>
              <a:rPr lang="fr-FR" dirty="0"/>
            </a:br>
            <a:r>
              <a:rPr lang="fr-FR" dirty="0"/>
              <a:t>data files do not </a:t>
            </a:r>
            <a:r>
              <a:rPr lang="fr-FR" dirty="0" err="1"/>
              <a:t>contain</a:t>
            </a:r>
            <a:r>
              <a:rPr lang="fr-FR" dirty="0"/>
              <a:t> « </a:t>
            </a:r>
            <a:r>
              <a:rPr lang="fr-FR" dirty="0" err="1"/>
              <a:t>partCol</a:t>
            </a:r>
            <a:r>
              <a:rPr lang="fr-FR" dirty="0"/>
              <a:t> »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E2DB58-ACCA-F62D-A0BB-07F637738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025" y="2481969"/>
            <a:ext cx="2495766" cy="320067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8807E-9FE3-BA15-C235-E71AF001E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812" y="3429000"/>
            <a:ext cx="7620660" cy="11621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E7C2AE4-517B-596C-8615-84F1DE9C70A8}"/>
              </a:ext>
            </a:extLst>
          </p:cNvPr>
          <p:cNvSpPr/>
          <p:nvPr/>
        </p:nvSpPr>
        <p:spPr>
          <a:xfrm>
            <a:off x="1428025" y="3429000"/>
            <a:ext cx="1076542" cy="2572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838329-974E-1A88-278F-EC45D70736F1}"/>
              </a:ext>
            </a:extLst>
          </p:cNvPr>
          <p:cNvSpPr/>
          <p:nvPr/>
        </p:nvSpPr>
        <p:spPr>
          <a:xfrm>
            <a:off x="6305041" y="3390951"/>
            <a:ext cx="771525" cy="2476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83A8CBA-F2D5-5CEC-7BFF-6B2C50A6D6BB}"/>
              </a:ext>
            </a:extLst>
          </p:cNvPr>
          <p:cNvSpPr/>
          <p:nvPr/>
        </p:nvSpPr>
        <p:spPr>
          <a:xfrm rot="1587779">
            <a:off x="2752545" y="3640391"/>
            <a:ext cx="747712" cy="214313"/>
          </a:xfrm>
          <a:prstGeom prst="right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46760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EAD-5684-664B-79EA-5CEE611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1065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26:</a:t>
            </a:r>
          </a:p>
        </p:txBody>
      </p:sp>
    </p:spTree>
    <p:extLst>
      <p:ext uri="{BB962C8B-B14F-4D97-AF65-F5344CB8AC3E}">
        <p14:creationId xmlns:p14="http://schemas.microsoft.com/office/powerpoint/2010/main" val="33136502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DF82C-157F-9B9D-067E-1C75301BB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7648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27 : </a:t>
            </a:r>
            <a:r>
              <a:rPr lang="fr-FR" dirty="0" err="1"/>
              <a:t>MindMap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F23C2-BFF4-138E-223D-CE00D8253FB3}"/>
              </a:ext>
            </a:extLst>
          </p:cNvPr>
          <p:cNvSpPr txBox="1"/>
          <p:nvPr/>
        </p:nvSpPr>
        <p:spPr>
          <a:xfrm>
            <a:off x="1589859" y="1976630"/>
            <a:ext cx="9972410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Draw</a:t>
            </a:r>
            <a:r>
              <a:rPr lang="fr-FR" sz="2800" dirty="0"/>
              <a:t> a </a:t>
            </a:r>
            <a:r>
              <a:rPr lang="fr-FR" sz="2800" dirty="0" err="1"/>
              <a:t>MindMap</a:t>
            </a:r>
            <a:r>
              <a:rPr lang="fr-FR" sz="2800" dirty="0"/>
              <a:t> to </a:t>
            </a:r>
            <a:r>
              <a:rPr lang="fr-FR" sz="2800" dirty="0" err="1"/>
              <a:t>summarize</a:t>
            </a:r>
            <a:r>
              <a:rPr lang="fr-FR" sz="2800" dirty="0"/>
              <a:t> </a:t>
            </a:r>
          </a:p>
          <a:p>
            <a:r>
              <a:rPr lang="fr-FR" sz="2800" dirty="0" err="1"/>
              <a:t>what</a:t>
            </a:r>
            <a:r>
              <a:rPr lang="fr-FR" sz="2800" dirty="0"/>
              <a:t> </a:t>
            </a:r>
            <a:r>
              <a:rPr lang="fr-FR" sz="2800" dirty="0" err="1"/>
              <a:t>you</a:t>
            </a:r>
            <a:r>
              <a:rPr lang="fr-FR" sz="2800" dirty="0"/>
              <a:t> </a:t>
            </a:r>
            <a:r>
              <a:rPr lang="fr-FR" sz="2800" dirty="0" err="1"/>
              <a:t>did</a:t>
            </a:r>
            <a:r>
              <a:rPr lang="fr-FR" sz="2800" dirty="0"/>
              <a:t> and </a:t>
            </a:r>
            <a:r>
              <a:rPr lang="fr-FR" sz="2800" dirty="0" err="1"/>
              <a:t>learn</a:t>
            </a:r>
            <a:r>
              <a:rPr lang="fr-FR" sz="2800" dirty="0"/>
              <a:t> </a:t>
            </a:r>
            <a:r>
              <a:rPr lang="fr-FR" sz="2800" dirty="0" err="1"/>
              <a:t>from</a:t>
            </a:r>
            <a:r>
              <a:rPr lang="fr-FR" sz="2800" dirty="0"/>
              <a:t> </a:t>
            </a:r>
            <a:r>
              <a:rPr lang="fr-FR" sz="2800" dirty="0" err="1"/>
              <a:t>this</a:t>
            </a:r>
            <a:r>
              <a:rPr lang="fr-FR" sz="2800" dirty="0"/>
              <a:t> Hands-On session</a:t>
            </a:r>
          </a:p>
          <a:p>
            <a:endParaRPr lang="fr-FR" sz="2800" dirty="0"/>
          </a:p>
          <a:p>
            <a:endParaRPr lang="fr-FR" sz="2800" dirty="0"/>
          </a:p>
          <a:p>
            <a:r>
              <a:rPr lang="fr-FR" sz="2800" dirty="0" err="1"/>
              <a:t>Your</a:t>
            </a:r>
            <a:r>
              <a:rPr lang="fr-FR" sz="2800" dirty="0"/>
              <a:t> </a:t>
            </a:r>
            <a:r>
              <a:rPr lang="fr-FR" sz="2800" dirty="0" err="1"/>
              <a:t>MindMap</a:t>
            </a:r>
            <a:r>
              <a:rPr lang="fr-FR" sz="2800" dirty="0"/>
              <a:t> </a:t>
            </a:r>
            <a:r>
              <a:rPr lang="fr-FR" sz="2800" dirty="0" err="1"/>
              <a:t>should</a:t>
            </a:r>
            <a:r>
              <a:rPr lang="fr-FR" sz="2800" dirty="0"/>
              <a:t> </a:t>
            </a:r>
          </a:p>
          <a:p>
            <a:r>
              <a:rPr lang="fr-FR" sz="2800" dirty="0"/>
              <a:t>start </a:t>
            </a:r>
            <a:r>
              <a:rPr lang="fr-FR" sz="2800" dirty="0" err="1"/>
              <a:t>with</a:t>
            </a:r>
            <a:r>
              <a:rPr lang="fr-FR" sz="2800" dirty="0"/>
              <a:t> </a:t>
            </a:r>
            <a:r>
              <a:rPr lang="fr-FR" sz="2800" dirty="0" err="1"/>
              <a:t>word</a:t>
            </a:r>
            <a:r>
              <a:rPr lang="fr-FR" sz="2800" dirty="0"/>
              <a:t> « Spark – </a:t>
            </a:r>
            <a:r>
              <a:rPr lang="fr-FR" sz="2800" dirty="0" err="1"/>
              <a:t>Optimizations</a:t>
            </a:r>
            <a:r>
              <a:rPr lang="fr-FR" sz="2800" dirty="0"/>
              <a:t> &amp; RDD </a:t>
            </a:r>
            <a:r>
              <a:rPr lang="fr-FR" sz="2800" dirty="0" err="1"/>
              <a:t>DAGs</a:t>
            </a:r>
            <a:r>
              <a:rPr lang="fr-FR" sz="2800" dirty="0"/>
              <a:t>» in the middle</a:t>
            </a:r>
          </a:p>
          <a:p>
            <a:r>
              <a:rPr lang="fr-FR" sz="2800" dirty="0" err="1"/>
              <a:t>Then</a:t>
            </a:r>
            <a:r>
              <a:rPr lang="fr-FR" sz="2800" dirty="0"/>
              <a:t> </a:t>
            </a:r>
            <a:r>
              <a:rPr lang="fr-FR" sz="2800" dirty="0" err="1"/>
              <a:t>draw</a:t>
            </a:r>
            <a:r>
              <a:rPr lang="fr-FR" sz="2800" dirty="0"/>
              <a:t> star </a:t>
            </a:r>
            <a:r>
              <a:rPr lang="fr-FR" sz="2800" dirty="0" err="1"/>
              <a:t>edges</a:t>
            </a:r>
            <a:r>
              <a:rPr lang="fr-FR" sz="2800" dirty="0"/>
              <a:t> to </a:t>
            </a:r>
            <a:r>
              <a:rPr lang="fr-FR" sz="2800" dirty="0" err="1"/>
              <a:t>other</a:t>
            </a:r>
            <a:r>
              <a:rPr lang="fr-FR" sz="2800" dirty="0"/>
              <a:t> </a:t>
            </a:r>
            <a:r>
              <a:rPr lang="fr-FR" sz="2800" dirty="0" err="1"/>
              <a:t>word</a:t>
            </a:r>
            <a:r>
              <a:rPr lang="fr-FR" sz="2800" dirty="0"/>
              <a:t> </a:t>
            </a:r>
            <a:r>
              <a:rPr lang="fr-FR" sz="2800" dirty="0" err="1"/>
              <a:t>chapters</a:t>
            </a:r>
            <a:r>
              <a:rPr lang="fr-FR" sz="2800" dirty="0"/>
              <a:t> and </a:t>
            </a:r>
            <a:r>
              <a:rPr lang="fr-FR" sz="2800" dirty="0" err="1"/>
              <a:t>sub-chapters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7568516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A6A9E-C0F0-2E1C-1D67-779EBC2C4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188"/>
            <a:ext cx="10515600" cy="806450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27: </a:t>
            </a:r>
            <a:r>
              <a:rPr lang="fr-FR" dirty="0" err="1"/>
              <a:t>MindMap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44ED8F-3317-FA73-D1EF-C599FAC786C2}"/>
              </a:ext>
            </a:extLst>
          </p:cNvPr>
          <p:cNvSpPr txBox="1"/>
          <p:nvPr/>
        </p:nvSpPr>
        <p:spPr>
          <a:xfrm>
            <a:off x="3814763" y="3309938"/>
            <a:ext cx="4388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Spark Optimisations-RDD &amp; </a:t>
            </a:r>
            <a:r>
              <a:rPr lang="fr-FR" sz="2400" b="1" dirty="0" err="1"/>
              <a:t>Dags</a:t>
            </a:r>
            <a:endParaRPr lang="fr-FR" sz="24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EF949F-A95B-E85A-F0AC-EA790552AACA}"/>
              </a:ext>
            </a:extLst>
          </p:cNvPr>
          <p:cNvCxnSpPr>
            <a:cxnSpLocks/>
          </p:cNvCxnSpPr>
          <p:nvPr/>
        </p:nvCxnSpPr>
        <p:spPr>
          <a:xfrm flipV="1">
            <a:off x="6772805" y="2767918"/>
            <a:ext cx="551920" cy="5122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6B5ED92-B44E-1AD8-E3D7-E8CE3A1BD6FE}"/>
              </a:ext>
            </a:extLst>
          </p:cNvPr>
          <p:cNvCxnSpPr>
            <a:cxnSpLocks/>
          </p:cNvCxnSpPr>
          <p:nvPr/>
        </p:nvCxnSpPr>
        <p:spPr>
          <a:xfrm>
            <a:off x="7628566" y="3855624"/>
            <a:ext cx="447962" cy="53933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D125EE-6968-C1CB-B98F-F119E4A0C5E3}"/>
              </a:ext>
            </a:extLst>
          </p:cNvPr>
          <p:cNvCxnSpPr>
            <a:cxnSpLocks/>
          </p:cNvCxnSpPr>
          <p:nvPr/>
        </p:nvCxnSpPr>
        <p:spPr>
          <a:xfrm flipH="1">
            <a:off x="5419197" y="3837187"/>
            <a:ext cx="391708" cy="74603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154F477-CE9F-B5D3-3EDF-CBF169A37045}"/>
              </a:ext>
            </a:extLst>
          </p:cNvPr>
          <p:cNvCxnSpPr>
            <a:cxnSpLocks/>
          </p:cNvCxnSpPr>
          <p:nvPr/>
        </p:nvCxnSpPr>
        <p:spPr>
          <a:xfrm>
            <a:off x="8886240" y="4685554"/>
            <a:ext cx="690858" cy="16826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ADA9CB-D2F9-8F92-7032-F92F05AD5F33}"/>
              </a:ext>
            </a:extLst>
          </p:cNvPr>
          <p:cNvCxnSpPr>
            <a:cxnSpLocks/>
          </p:cNvCxnSpPr>
          <p:nvPr/>
        </p:nvCxnSpPr>
        <p:spPr>
          <a:xfrm flipH="1" flipV="1">
            <a:off x="5542619" y="2253703"/>
            <a:ext cx="119771" cy="98308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1E1DCDC-1F0B-D9D2-0D1E-86DA003E551A}"/>
              </a:ext>
            </a:extLst>
          </p:cNvPr>
          <p:cNvCxnSpPr>
            <a:cxnSpLocks/>
          </p:cNvCxnSpPr>
          <p:nvPr/>
        </p:nvCxnSpPr>
        <p:spPr>
          <a:xfrm flipH="1">
            <a:off x="3607335" y="3861518"/>
            <a:ext cx="825228" cy="28508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B725E15-5C8B-7AC3-08A0-910A6555757F}"/>
              </a:ext>
            </a:extLst>
          </p:cNvPr>
          <p:cNvSpPr txBox="1"/>
          <p:nvPr/>
        </p:nvSpPr>
        <p:spPr>
          <a:xfrm>
            <a:off x="6913186" y="2312194"/>
            <a:ext cx="155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 err="1"/>
              <a:t>Execution</a:t>
            </a:r>
            <a:r>
              <a:rPr lang="fr-FR" sz="1800" dirty="0"/>
              <a:t> Plan</a:t>
            </a:r>
            <a:endParaRPr lang="fr-FR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3172572-3B7F-3D70-CC45-F5BBC5AFF600}"/>
              </a:ext>
            </a:extLst>
          </p:cNvPr>
          <p:cNvCxnSpPr>
            <a:cxnSpLocks/>
          </p:cNvCxnSpPr>
          <p:nvPr/>
        </p:nvCxnSpPr>
        <p:spPr>
          <a:xfrm flipH="1" flipV="1">
            <a:off x="7265611" y="1714500"/>
            <a:ext cx="260467" cy="64207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C8A653F-14F4-5BBA-679F-14ADEA4ADA47}"/>
              </a:ext>
            </a:extLst>
          </p:cNvPr>
          <p:cNvCxnSpPr>
            <a:cxnSpLocks/>
          </p:cNvCxnSpPr>
          <p:nvPr/>
        </p:nvCxnSpPr>
        <p:spPr>
          <a:xfrm flipV="1">
            <a:off x="7786545" y="1714500"/>
            <a:ext cx="15493" cy="61920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381A7C4-BBDD-879C-C8D7-41F8B0F55DE5}"/>
              </a:ext>
            </a:extLst>
          </p:cNvPr>
          <p:cNvCxnSpPr>
            <a:cxnSpLocks/>
          </p:cNvCxnSpPr>
          <p:nvPr/>
        </p:nvCxnSpPr>
        <p:spPr>
          <a:xfrm flipV="1">
            <a:off x="8011661" y="1737370"/>
            <a:ext cx="340827" cy="61920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8753719-3CE3-9844-4AD4-F5366FB72DCB}"/>
              </a:ext>
            </a:extLst>
          </p:cNvPr>
          <p:cNvSpPr txBox="1"/>
          <p:nvPr/>
        </p:nvSpPr>
        <p:spPr>
          <a:xfrm>
            <a:off x="8076528" y="1353384"/>
            <a:ext cx="2386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Logical</a:t>
            </a:r>
            <a:r>
              <a:rPr lang="fr-FR" dirty="0"/>
              <a:t>/Physical Plan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D62F94-9C41-7854-92D6-900EBC7AE6E1}"/>
              </a:ext>
            </a:extLst>
          </p:cNvPr>
          <p:cNvSpPr txBox="1"/>
          <p:nvPr/>
        </p:nvSpPr>
        <p:spPr>
          <a:xfrm>
            <a:off x="5855422" y="879352"/>
            <a:ext cx="261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SQL: </a:t>
            </a:r>
            <a:r>
              <a:rPr lang="fr-FR" dirty="0" err="1"/>
              <a:t>Explain</a:t>
            </a:r>
            <a:r>
              <a:rPr lang="fr-FR" dirty="0"/>
              <a:t> [</a:t>
            </a:r>
            <a:r>
              <a:rPr lang="fr-FR" dirty="0" err="1"/>
              <a:t>opt</a:t>
            </a:r>
            <a:r>
              <a:rPr lang="fr-FR" dirty="0"/>
              <a:t>] &lt;</a:t>
            </a:r>
            <a:r>
              <a:rPr lang="fr-FR" dirty="0" err="1"/>
              <a:t>stmt</a:t>
            </a:r>
            <a:r>
              <a:rPr lang="fr-FR" dirty="0"/>
              <a:t>&gt;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88ED9F-07E0-36BA-89F7-5523E7EBA19B}"/>
              </a:ext>
            </a:extLst>
          </p:cNvPr>
          <p:cNvSpPr txBox="1"/>
          <p:nvPr/>
        </p:nvSpPr>
        <p:spPr>
          <a:xfrm>
            <a:off x="7190413" y="1168718"/>
            <a:ext cx="2386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Dataset.explain</a:t>
            </a:r>
            <a:r>
              <a:rPr lang="fr-FR" dirty="0"/>
              <a:t>(</a:t>
            </a:r>
            <a:r>
              <a:rPr lang="fr-FR" dirty="0" err="1"/>
              <a:t>true</a:t>
            </a:r>
            <a:r>
              <a:rPr lang="fr-FR" dirty="0"/>
              <a:t>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DCB038D-AA09-BF0F-2B49-70316CE2C746}"/>
              </a:ext>
            </a:extLst>
          </p:cNvPr>
          <p:cNvCxnSpPr>
            <a:cxnSpLocks/>
          </p:cNvCxnSpPr>
          <p:nvPr/>
        </p:nvCxnSpPr>
        <p:spPr>
          <a:xfrm flipV="1">
            <a:off x="8203208" y="2076450"/>
            <a:ext cx="751115" cy="28012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F84CE32-EA44-F4EB-82C7-76920C6F9C34}"/>
              </a:ext>
            </a:extLst>
          </p:cNvPr>
          <p:cNvSpPr txBox="1"/>
          <p:nvPr/>
        </p:nvSpPr>
        <p:spPr>
          <a:xfrm>
            <a:off x="8901057" y="1797130"/>
            <a:ext cx="282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DAG: </a:t>
            </a:r>
            <a:r>
              <a:rPr lang="fr-FR" dirty="0" err="1"/>
              <a:t>Directed</a:t>
            </a:r>
            <a:r>
              <a:rPr lang="fr-FR" dirty="0"/>
              <a:t> </a:t>
            </a:r>
            <a:r>
              <a:rPr lang="fr-FR" dirty="0" err="1"/>
              <a:t>Acyclic</a:t>
            </a:r>
            <a:r>
              <a:rPr lang="fr-FR" dirty="0"/>
              <a:t> Graph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26FA94B-0210-0B31-B339-693BF99A6751}"/>
              </a:ext>
            </a:extLst>
          </p:cNvPr>
          <p:cNvCxnSpPr>
            <a:cxnSpLocks/>
          </p:cNvCxnSpPr>
          <p:nvPr/>
        </p:nvCxnSpPr>
        <p:spPr>
          <a:xfrm flipV="1">
            <a:off x="8257851" y="3209427"/>
            <a:ext cx="751115" cy="28012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5B47FBE-431E-DEBA-DE2B-00431C82B448}"/>
              </a:ext>
            </a:extLst>
          </p:cNvPr>
          <p:cNvSpPr txBox="1"/>
          <p:nvPr/>
        </p:nvSpPr>
        <p:spPr>
          <a:xfrm>
            <a:off x="4861053" y="4540365"/>
            <a:ext cx="1197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Lazy</a:t>
            </a:r>
            <a:r>
              <a:rPr lang="fr-FR" dirty="0"/>
              <a:t>/</a:t>
            </a:r>
            <a:r>
              <a:rPr lang="fr-FR" dirty="0" err="1"/>
              <a:t>Eager</a:t>
            </a:r>
            <a:endParaRPr lang="fr-F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A1EBEF-2BC1-563F-C2E0-33A5CB364D75}"/>
              </a:ext>
            </a:extLst>
          </p:cNvPr>
          <p:cNvSpPr txBox="1"/>
          <p:nvPr/>
        </p:nvSpPr>
        <p:spPr>
          <a:xfrm>
            <a:off x="9144066" y="2995091"/>
            <a:ext cx="241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Action / Transformation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A55F059-8CFB-D8A5-8216-ADFED5F0AB28}"/>
              </a:ext>
            </a:extLst>
          </p:cNvPr>
          <p:cNvCxnSpPr>
            <a:cxnSpLocks/>
          </p:cNvCxnSpPr>
          <p:nvPr/>
        </p:nvCxnSpPr>
        <p:spPr>
          <a:xfrm>
            <a:off x="6154698" y="4827838"/>
            <a:ext cx="481013" cy="12367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C86D46C-254F-61BD-C843-61C569DE19C4}"/>
              </a:ext>
            </a:extLst>
          </p:cNvPr>
          <p:cNvSpPr txBox="1"/>
          <p:nvPr/>
        </p:nvSpPr>
        <p:spPr>
          <a:xfrm>
            <a:off x="6718366" y="4730369"/>
            <a:ext cx="72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cache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5B51EFA-0645-3105-62FA-EF22E0B68994}"/>
              </a:ext>
            </a:extLst>
          </p:cNvPr>
          <p:cNvCxnSpPr>
            <a:cxnSpLocks/>
          </p:cNvCxnSpPr>
          <p:nvPr/>
        </p:nvCxnSpPr>
        <p:spPr>
          <a:xfrm>
            <a:off x="6105994" y="4976030"/>
            <a:ext cx="491617" cy="35647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AB2F230-2BCE-F40C-5405-D229D8CC61B0}"/>
              </a:ext>
            </a:extLst>
          </p:cNvPr>
          <p:cNvSpPr txBox="1"/>
          <p:nvPr/>
        </p:nvSpPr>
        <p:spPr>
          <a:xfrm>
            <a:off x="6680266" y="5147843"/>
            <a:ext cx="1619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Shuffle</a:t>
            </a:r>
            <a:r>
              <a:rPr lang="fr-FR" dirty="0"/>
              <a:t>..</a:t>
            </a:r>
            <a:r>
              <a:rPr lang="fr-FR" dirty="0" err="1"/>
              <a:t>cached</a:t>
            </a:r>
            <a:endParaRPr lang="fr-FR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BDEE035-FFCC-BD75-5290-3189F14E4E9A}"/>
              </a:ext>
            </a:extLst>
          </p:cNvPr>
          <p:cNvCxnSpPr>
            <a:cxnSpLocks/>
          </p:cNvCxnSpPr>
          <p:nvPr/>
        </p:nvCxnSpPr>
        <p:spPr>
          <a:xfrm>
            <a:off x="5711801" y="4951509"/>
            <a:ext cx="436466" cy="64827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854DE89-C9B1-4C41-15A9-C9EAE9C534B0}"/>
              </a:ext>
            </a:extLst>
          </p:cNvPr>
          <p:cNvSpPr txBox="1"/>
          <p:nvPr/>
        </p:nvSpPr>
        <p:spPr>
          <a:xfrm>
            <a:off x="6011533" y="5549571"/>
            <a:ext cx="1494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Stage </a:t>
            </a:r>
            <a:r>
              <a:rPr lang="fr-FR" dirty="0" err="1"/>
              <a:t>Skipped</a:t>
            </a:r>
            <a:endParaRPr lang="fr-FR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EDFE181-9224-9B5C-10F8-4949CE2B07C7}"/>
              </a:ext>
            </a:extLst>
          </p:cNvPr>
          <p:cNvCxnSpPr>
            <a:cxnSpLocks/>
          </p:cNvCxnSpPr>
          <p:nvPr/>
        </p:nvCxnSpPr>
        <p:spPr>
          <a:xfrm flipV="1">
            <a:off x="8470215" y="2469216"/>
            <a:ext cx="597503" cy="3671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22D7B05-529E-C15A-1E3B-D278A6B6834E}"/>
              </a:ext>
            </a:extLst>
          </p:cNvPr>
          <p:cNvSpPr txBox="1"/>
          <p:nvPr/>
        </p:nvSpPr>
        <p:spPr>
          <a:xfrm>
            <a:off x="9184032" y="2302176"/>
            <a:ext cx="2204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 UI – </a:t>
            </a:r>
            <a:r>
              <a:rPr lang="fr-FR" dirty="0" err="1"/>
              <a:t>graph+text</a:t>
            </a:r>
            <a:endParaRPr lang="fr-FR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895E49E-C5A7-2D2F-F07A-C5A89533EE85}"/>
              </a:ext>
            </a:extLst>
          </p:cNvPr>
          <p:cNvCxnSpPr>
            <a:cxnSpLocks/>
          </p:cNvCxnSpPr>
          <p:nvPr/>
        </p:nvCxnSpPr>
        <p:spPr>
          <a:xfrm>
            <a:off x="5217900" y="4951509"/>
            <a:ext cx="0" cy="65394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5611A80-534A-07A2-58F7-32FEFCED40FA}"/>
              </a:ext>
            </a:extLst>
          </p:cNvPr>
          <p:cNvSpPr txBox="1"/>
          <p:nvPr/>
        </p:nvSpPr>
        <p:spPr>
          <a:xfrm>
            <a:off x="4682570" y="5760296"/>
            <a:ext cx="1214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checkpoint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A58CD30-DE22-8273-83DB-749212B389F7}"/>
              </a:ext>
            </a:extLst>
          </p:cNvPr>
          <p:cNvCxnSpPr>
            <a:cxnSpLocks/>
          </p:cNvCxnSpPr>
          <p:nvPr/>
        </p:nvCxnSpPr>
        <p:spPr>
          <a:xfrm>
            <a:off x="6379378" y="5918903"/>
            <a:ext cx="218233" cy="33648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3E960C1-63D2-B126-B622-820824C09D4A}"/>
              </a:ext>
            </a:extLst>
          </p:cNvPr>
          <p:cNvSpPr txBox="1"/>
          <p:nvPr/>
        </p:nvSpPr>
        <p:spPr>
          <a:xfrm>
            <a:off x="6395204" y="6239646"/>
            <a:ext cx="130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Green point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CD36523-2ED3-B399-1E45-8B6CA8038534}"/>
              </a:ext>
            </a:extLst>
          </p:cNvPr>
          <p:cNvCxnSpPr>
            <a:cxnSpLocks/>
          </p:cNvCxnSpPr>
          <p:nvPr/>
        </p:nvCxnSpPr>
        <p:spPr>
          <a:xfrm>
            <a:off x="5217900" y="6194522"/>
            <a:ext cx="0" cy="30956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53E8DE4-AB52-DC1F-0C77-20D1547718AA}"/>
              </a:ext>
            </a:extLst>
          </p:cNvPr>
          <p:cNvSpPr txBox="1"/>
          <p:nvPr/>
        </p:nvSpPr>
        <p:spPr>
          <a:xfrm>
            <a:off x="4514077" y="6434185"/>
            <a:ext cx="184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Simplified</a:t>
            </a:r>
            <a:r>
              <a:rPr lang="fr-FR" dirty="0"/>
              <a:t> </a:t>
            </a:r>
            <a:r>
              <a:rPr lang="fr-FR" dirty="0" err="1"/>
              <a:t>lineage</a:t>
            </a:r>
            <a:endParaRPr lang="fr-FR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D15A327-900A-CF76-3405-02056072B65D}"/>
              </a:ext>
            </a:extLst>
          </p:cNvPr>
          <p:cNvCxnSpPr>
            <a:cxnSpLocks/>
          </p:cNvCxnSpPr>
          <p:nvPr/>
        </p:nvCxnSpPr>
        <p:spPr>
          <a:xfrm>
            <a:off x="8283338" y="3577458"/>
            <a:ext cx="750187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B1D9C22-1EDB-B160-730D-B6B883C1890A}"/>
              </a:ext>
            </a:extLst>
          </p:cNvPr>
          <p:cNvSpPr txBox="1"/>
          <p:nvPr/>
        </p:nvSpPr>
        <p:spPr>
          <a:xfrm>
            <a:off x="9156787" y="3369010"/>
            <a:ext cx="2899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Narrow/</a:t>
            </a:r>
            <a:r>
              <a:rPr lang="fr-FR" dirty="0" err="1"/>
              <a:t>WideTransformation</a:t>
            </a:r>
            <a:endParaRPr lang="fr-FR" dirty="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C529C02-AF4C-1750-68DC-6579345BBB94}"/>
              </a:ext>
            </a:extLst>
          </p:cNvPr>
          <p:cNvCxnSpPr>
            <a:cxnSpLocks/>
          </p:cNvCxnSpPr>
          <p:nvPr/>
        </p:nvCxnSpPr>
        <p:spPr>
          <a:xfrm>
            <a:off x="8331340" y="3641883"/>
            <a:ext cx="662045" cy="29681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4E2942F-018E-6E12-01F6-9449DED8DCDD}"/>
              </a:ext>
            </a:extLst>
          </p:cNvPr>
          <p:cNvSpPr txBox="1"/>
          <p:nvPr/>
        </p:nvSpPr>
        <p:spPr>
          <a:xfrm>
            <a:off x="7875450" y="4306856"/>
            <a:ext cx="2267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Query</a:t>
            </a:r>
            <a:r>
              <a:rPr lang="fr-FR" dirty="0"/>
              <a:t>  &gt; Jobs &gt; Stages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48385D7-CF0C-B400-011D-6C4013B653E3}"/>
              </a:ext>
            </a:extLst>
          </p:cNvPr>
          <p:cNvSpPr txBox="1"/>
          <p:nvPr/>
        </p:nvSpPr>
        <p:spPr>
          <a:xfrm>
            <a:off x="9144066" y="3596101"/>
            <a:ext cx="1818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Lazy</a:t>
            </a:r>
            <a:r>
              <a:rPr lang="fr-FR" dirty="0"/>
              <a:t> / </a:t>
            </a:r>
            <a:r>
              <a:rPr lang="fr-FR" dirty="0" err="1"/>
              <a:t>Eager</a:t>
            </a:r>
            <a:endParaRPr lang="fr-FR" dirty="0"/>
          </a:p>
          <a:p>
            <a:r>
              <a:rPr lang="fr-FR" dirty="0"/>
              <a:t>SQL / </a:t>
            </a:r>
            <a:r>
              <a:rPr lang="fr-FR" dirty="0" err="1"/>
              <a:t>Dataset</a:t>
            </a:r>
            <a:r>
              <a:rPr lang="fr-FR" dirty="0"/>
              <a:t> API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F9C1CD1-3192-FCFD-EFFB-CAFC1ACC2E72}"/>
              </a:ext>
            </a:extLst>
          </p:cNvPr>
          <p:cNvCxnSpPr>
            <a:cxnSpLocks/>
          </p:cNvCxnSpPr>
          <p:nvPr/>
        </p:nvCxnSpPr>
        <p:spPr>
          <a:xfrm>
            <a:off x="8835262" y="4766940"/>
            <a:ext cx="367298" cy="92234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BC751EF-66D8-19F3-1F11-7D0B4AA280A6}"/>
              </a:ext>
            </a:extLst>
          </p:cNvPr>
          <p:cNvSpPr txBox="1"/>
          <p:nvPr/>
        </p:nvSpPr>
        <p:spPr>
          <a:xfrm>
            <a:off x="9577098" y="4666587"/>
            <a:ext cx="2180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Narrow: </a:t>
            </a:r>
          </a:p>
          <a:p>
            <a:r>
              <a:rPr lang="fr-FR" dirty="0" err="1"/>
              <a:t>WholeStageCodeGen</a:t>
            </a:r>
            <a:endParaRPr lang="fr-FR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5F1C155-B015-2D97-EE89-6C068CEE4915}"/>
              </a:ext>
            </a:extLst>
          </p:cNvPr>
          <p:cNvSpPr txBox="1"/>
          <p:nvPr/>
        </p:nvSpPr>
        <p:spPr>
          <a:xfrm>
            <a:off x="8578765" y="5674030"/>
            <a:ext cx="2251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Wide: </a:t>
            </a:r>
            <a:r>
              <a:rPr lang="fr-FR" dirty="0" err="1"/>
              <a:t>Shuffle</a:t>
            </a:r>
            <a:endParaRPr lang="fr-FR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3E12199-100B-EB05-CFB1-E6ECC95B9080}"/>
              </a:ext>
            </a:extLst>
          </p:cNvPr>
          <p:cNvSpPr txBox="1"/>
          <p:nvPr/>
        </p:nvSpPr>
        <p:spPr>
          <a:xfrm>
            <a:off x="2739825" y="3938694"/>
            <a:ext cx="861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Optims</a:t>
            </a:r>
            <a:endParaRPr lang="fr-FR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EEAD11F-938E-EA7A-32D1-24BEEBDA3E73}"/>
              </a:ext>
            </a:extLst>
          </p:cNvPr>
          <p:cNvCxnSpPr>
            <a:cxnSpLocks/>
          </p:cNvCxnSpPr>
          <p:nvPr/>
        </p:nvCxnSpPr>
        <p:spPr>
          <a:xfrm flipH="1">
            <a:off x="2742992" y="4281626"/>
            <a:ext cx="127288" cy="51355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8F8DE7A3-A309-ADC8-E0F2-69C5D353F873}"/>
              </a:ext>
            </a:extLst>
          </p:cNvPr>
          <p:cNvSpPr txBox="1"/>
          <p:nvPr/>
        </p:nvSpPr>
        <p:spPr>
          <a:xfrm>
            <a:off x="1546465" y="5624808"/>
            <a:ext cx="11476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Schema</a:t>
            </a:r>
            <a:endParaRPr lang="fr-FR" dirty="0"/>
          </a:p>
          <a:p>
            <a:r>
              <a:rPr lang="fr-FR" dirty="0" err="1"/>
              <a:t>Encoding</a:t>
            </a:r>
            <a:endParaRPr lang="fr-FR" dirty="0"/>
          </a:p>
          <a:p>
            <a:r>
              <a:rPr lang="fr-FR" dirty="0" err="1"/>
              <a:t>Dictionary</a:t>
            </a:r>
            <a:endParaRPr lang="fr-FR" dirty="0"/>
          </a:p>
          <a:p>
            <a:endParaRPr lang="fr-FR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C66C31C-17AC-1DCE-E736-61A5AEF68B51}"/>
              </a:ext>
            </a:extLst>
          </p:cNvPr>
          <p:cNvCxnSpPr>
            <a:cxnSpLocks/>
          </p:cNvCxnSpPr>
          <p:nvPr/>
        </p:nvCxnSpPr>
        <p:spPr>
          <a:xfrm flipH="1">
            <a:off x="2355277" y="5147843"/>
            <a:ext cx="363270" cy="40230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F7EFF1CF-EC31-5D04-4428-2C3D2A58BD60}"/>
              </a:ext>
            </a:extLst>
          </p:cNvPr>
          <p:cNvSpPr txBox="1"/>
          <p:nvPr/>
        </p:nvSpPr>
        <p:spPr>
          <a:xfrm>
            <a:off x="2621952" y="5496327"/>
            <a:ext cx="1828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Columnar</a:t>
            </a:r>
            <a:r>
              <a:rPr lang="fr-FR" dirty="0"/>
              <a:t> Format</a:t>
            </a:r>
          </a:p>
          <a:p>
            <a:r>
              <a:rPr lang="fr-FR" dirty="0" err="1"/>
              <a:t>Column</a:t>
            </a:r>
            <a:r>
              <a:rPr lang="fr-FR" dirty="0"/>
              <a:t> </a:t>
            </a:r>
            <a:r>
              <a:rPr lang="fr-FR" dirty="0" err="1"/>
              <a:t>Pruning</a:t>
            </a:r>
            <a:endParaRPr lang="fr-FR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2F469A1-6A20-991E-2094-F964C85DBF55}"/>
              </a:ext>
            </a:extLst>
          </p:cNvPr>
          <p:cNvSpPr txBox="1"/>
          <p:nvPr/>
        </p:nvSpPr>
        <p:spPr>
          <a:xfrm>
            <a:off x="2412775" y="4784083"/>
            <a:ext cx="920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Parquet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F56A0C8-8191-E0D0-995F-5981BCC8F1C3}"/>
              </a:ext>
            </a:extLst>
          </p:cNvPr>
          <p:cNvCxnSpPr>
            <a:cxnSpLocks/>
          </p:cNvCxnSpPr>
          <p:nvPr/>
        </p:nvCxnSpPr>
        <p:spPr>
          <a:xfrm>
            <a:off x="2917842" y="5115577"/>
            <a:ext cx="146723" cy="37240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5F3DD18-8975-3038-4997-D8DE3955C7D8}"/>
              </a:ext>
            </a:extLst>
          </p:cNvPr>
          <p:cNvCxnSpPr>
            <a:cxnSpLocks/>
            <a:endCxn id="79" idx="1"/>
          </p:cNvCxnSpPr>
          <p:nvPr/>
        </p:nvCxnSpPr>
        <p:spPr>
          <a:xfrm flipV="1">
            <a:off x="1804770" y="4968749"/>
            <a:ext cx="608005" cy="17909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1E0B8AB5-8C4E-6DE0-4171-A2C17EFE664B}"/>
              </a:ext>
            </a:extLst>
          </p:cNvPr>
          <p:cNvSpPr txBox="1"/>
          <p:nvPr/>
        </p:nvSpPr>
        <p:spPr>
          <a:xfrm>
            <a:off x="729173" y="4904945"/>
            <a:ext cx="1325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Statistics</a:t>
            </a:r>
            <a:endParaRPr lang="fr-FR" dirty="0"/>
          </a:p>
          <a:p>
            <a:r>
              <a:rPr lang="fr-FR" dirty="0"/>
              <a:t>Bloom </a:t>
            </a:r>
            <a:r>
              <a:rPr lang="fr-FR" dirty="0" err="1"/>
              <a:t>Filter</a:t>
            </a:r>
            <a:endParaRPr lang="fr-FR" dirty="0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5AA2A6D-B7E7-8456-46C7-3A4EF333C2E5}"/>
              </a:ext>
            </a:extLst>
          </p:cNvPr>
          <p:cNvCxnSpPr>
            <a:cxnSpLocks/>
            <a:endCxn id="73" idx="1"/>
          </p:cNvCxnSpPr>
          <p:nvPr/>
        </p:nvCxnSpPr>
        <p:spPr>
          <a:xfrm flipV="1">
            <a:off x="2022626" y="4123360"/>
            <a:ext cx="717199" cy="31781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9ADE494-5ACE-DA8F-7C0B-A9755EC838D0}"/>
              </a:ext>
            </a:extLst>
          </p:cNvPr>
          <p:cNvSpPr txBox="1"/>
          <p:nvPr/>
        </p:nvSpPr>
        <p:spPr>
          <a:xfrm>
            <a:off x="147622" y="4240335"/>
            <a:ext cx="177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 </a:t>
            </a:r>
            <a:r>
              <a:rPr lang="fr-FR" dirty="0" err="1"/>
              <a:t>Pruning</a:t>
            </a:r>
            <a:endParaRPr lang="fr-FR" dirty="0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C7FCAF3D-2CC0-A5C3-0E24-AAA1BCBDD9E6}"/>
              </a:ext>
            </a:extLst>
          </p:cNvPr>
          <p:cNvCxnSpPr>
            <a:cxnSpLocks/>
          </p:cNvCxnSpPr>
          <p:nvPr/>
        </p:nvCxnSpPr>
        <p:spPr>
          <a:xfrm>
            <a:off x="2162175" y="3553676"/>
            <a:ext cx="575562" cy="41689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E518832D-7EFE-5E29-233C-C803429039CF}"/>
              </a:ext>
            </a:extLst>
          </p:cNvPr>
          <p:cNvSpPr txBox="1"/>
          <p:nvPr/>
        </p:nvSpPr>
        <p:spPr>
          <a:xfrm>
            <a:off x="620969" y="3199504"/>
            <a:ext cx="2208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Predicate</a:t>
            </a:r>
            <a:r>
              <a:rPr lang="fr-FR" dirty="0"/>
              <a:t>-Push-Down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94DAB08A-77F6-A36A-3A50-F229073C0806}"/>
              </a:ext>
            </a:extLst>
          </p:cNvPr>
          <p:cNvCxnSpPr>
            <a:cxnSpLocks/>
          </p:cNvCxnSpPr>
          <p:nvPr/>
        </p:nvCxnSpPr>
        <p:spPr>
          <a:xfrm>
            <a:off x="641781" y="1858048"/>
            <a:ext cx="387747" cy="132170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3E432C07-B0D8-0834-AF08-A5BD14041431}"/>
              </a:ext>
            </a:extLst>
          </p:cNvPr>
          <p:cNvSpPr txBox="1"/>
          <p:nvPr/>
        </p:nvSpPr>
        <p:spPr>
          <a:xfrm>
            <a:off x="41706" y="1483457"/>
            <a:ext cx="2053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.</a:t>
            </a:r>
            <a:r>
              <a:rPr lang="fr-FR" dirty="0" err="1"/>
              <a:t>repartition</a:t>
            </a:r>
            <a:r>
              <a:rPr lang="fr-FR" dirty="0"/>
              <a:t>(1) Files!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51169CB6-412F-3973-D66B-9FEBAFFAAA3F}"/>
              </a:ext>
            </a:extLst>
          </p:cNvPr>
          <p:cNvCxnSpPr>
            <a:cxnSpLocks/>
          </p:cNvCxnSpPr>
          <p:nvPr/>
        </p:nvCxnSpPr>
        <p:spPr>
          <a:xfrm>
            <a:off x="1433432" y="2200563"/>
            <a:ext cx="0" cy="97919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0B4559B0-5DD4-48D7-892C-FBB0062E1DD0}"/>
              </a:ext>
            </a:extLst>
          </p:cNvPr>
          <p:cNvCxnSpPr>
            <a:cxnSpLocks/>
          </p:cNvCxnSpPr>
          <p:nvPr/>
        </p:nvCxnSpPr>
        <p:spPr>
          <a:xfrm flipH="1">
            <a:off x="1581150" y="2494038"/>
            <a:ext cx="323259" cy="68571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AFF0D2F-C2B6-2A07-F169-BF792C1B1902}"/>
              </a:ext>
            </a:extLst>
          </p:cNvPr>
          <p:cNvSpPr txBox="1"/>
          <p:nvPr/>
        </p:nvSpPr>
        <p:spPr>
          <a:xfrm>
            <a:off x="914192" y="1797130"/>
            <a:ext cx="3254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sort/repart + </a:t>
            </a:r>
            <a:r>
              <a:rPr lang="fr-FR" dirty="0" err="1"/>
              <a:t>sortWithinPartition</a:t>
            </a:r>
            <a:endParaRPr lang="fr-FR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666B611-8F59-96F4-92B8-1C7B852DA11B}"/>
              </a:ext>
            </a:extLst>
          </p:cNvPr>
          <p:cNvSpPr txBox="1"/>
          <p:nvPr/>
        </p:nvSpPr>
        <p:spPr>
          <a:xfrm>
            <a:off x="1515111" y="2101687"/>
            <a:ext cx="3191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blockSize</a:t>
            </a:r>
            <a:r>
              <a:rPr lang="fr-FR" dirty="0"/>
              <a:t>=16M  .. default=256M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4959040-1902-EAC4-B081-BD03D64EC541}"/>
              </a:ext>
            </a:extLst>
          </p:cNvPr>
          <p:cNvCxnSpPr>
            <a:cxnSpLocks/>
            <a:endCxn id="97" idx="0"/>
          </p:cNvCxnSpPr>
          <p:nvPr/>
        </p:nvCxnSpPr>
        <p:spPr>
          <a:xfrm flipH="1">
            <a:off x="1725182" y="2846771"/>
            <a:ext cx="436993" cy="35273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1F01AE43-6130-F732-B846-8043751DF55F}"/>
              </a:ext>
            </a:extLst>
          </p:cNvPr>
          <p:cNvSpPr txBox="1"/>
          <p:nvPr/>
        </p:nvSpPr>
        <p:spPr>
          <a:xfrm>
            <a:off x="2204694" y="2537928"/>
            <a:ext cx="2713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statistics</a:t>
            </a:r>
            <a:r>
              <a:rPr lang="fr-FR" dirty="0"/>
              <a:t>/</a:t>
            </a:r>
            <a:r>
              <a:rPr lang="fr-FR" dirty="0" err="1"/>
              <a:t>dictionary</a:t>
            </a:r>
            <a:r>
              <a:rPr lang="fr-FR" dirty="0"/>
              <a:t>/bloom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097F565-0CC7-7221-B256-71BA49A165B4}"/>
              </a:ext>
            </a:extLst>
          </p:cNvPr>
          <p:cNvSpPr txBox="1"/>
          <p:nvPr/>
        </p:nvSpPr>
        <p:spPr>
          <a:xfrm>
            <a:off x="5064942" y="1920844"/>
            <a:ext cx="1249135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RBO/CBO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4A00781E-DD39-1F3C-1CAA-9110340A4739}"/>
              </a:ext>
            </a:extLst>
          </p:cNvPr>
          <p:cNvCxnSpPr>
            <a:cxnSpLocks/>
          </p:cNvCxnSpPr>
          <p:nvPr/>
        </p:nvCxnSpPr>
        <p:spPr>
          <a:xfrm flipH="1" flipV="1">
            <a:off x="4802968" y="1684234"/>
            <a:ext cx="616229" cy="27032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4839C6A-A42E-A96C-256E-7BEF50489CBA}"/>
              </a:ext>
            </a:extLst>
          </p:cNvPr>
          <p:cNvCxnSpPr>
            <a:cxnSpLocks/>
            <a:endCxn id="131" idx="2"/>
          </p:cNvCxnSpPr>
          <p:nvPr/>
        </p:nvCxnSpPr>
        <p:spPr>
          <a:xfrm flipH="1" flipV="1">
            <a:off x="5356466" y="1535396"/>
            <a:ext cx="151610" cy="43551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11C2E3D-11E8-7C85-91F0-0274A6894B2D}"/>
              </a:ext>
            </a:extLst>
          </p:cNvPr>
          <p:cNvCxnSpPr>
            <a:cxnSpLocks/>
          </p:cNvCxnSpPr>
          <p:nvPr/>
        </p:nvCxnSpPr>
        <p:spPr>
          <a:xfrm flipV="1">
            <a:off x="5624328" y="1754919"/>
            <a:ext cx="139616" cy="19812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5934BDB1-16E6-DA54-EB06-39CFAD11C36F}"/>
              </a:ext>
            </a:extLst>
          </p:cNvPr>
          <p:cNvSpPr txBox="1"/>
          <p:nvPr/>
        </p:nvSpPr>
        <p:spPr>
          <a:xfrm>
            <a:off x="3956362" y="1092610"/>
            <a:ext cx="1043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HINT Api</a:t>
            </a:r>
          </a:p>
          <a:p>
            <a:r>
              <a:rPr lang="fr-FR" dirty="0"/>
              <a:t>SQL </a:t>
            </a:r>
            <a:r>
              <a:rPr lang="fr-FR" dirty="0" err="1"/>
              <a:t>Hint</a:t>
            </a:r>
            <a:r>
              <a:rPr lang="fr-FR" dirty="0"/>
              <a:t> 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CECD830-AF51-38B5-0E12-90F0C7FCC0E6}"/>
              </a:ext>
            </a:extLst>
          </p:cNvPr>
          <p:cNvSpPr txBox="1"/>
          <p:nvPr/>
        </p:nvSpPr>
        <p:spPr>
          <a:xfrm>
            <a:off x="5088604" y="116606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join</a:t>
            </a:r>
            <a:endParaRPr lang="fr-FR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D9A49D7-4B2B-F4E1-490F-2862D08FDBEF}"/>
              </a:ext>
            </a:extLst>
          </p:cNvPr>
          <p:cNvSpPr txBox="1"/>
          <p:nvPr/>
        </p:nvSpPr>
        <p:spPr>
          <a:xfrm>
            <a:off x="5691167" y="1283299"/>
            <a:ext cx="12809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Tuning</a:t>
            </a:r>
            <a:br>
              <a:rPr lang="fr-FR" dirty="0"/>
            </a:br>
            <a:r>
              <a:rPr lang="fr-FR" dirty="0"/>
              <a:t>broadcast,..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8D7DE423-8933-21DB-5630-A4E8C5A58AC8}"/>
              </a:ext>
            </a:extLst>
          </p:cNvPr>
          <p:cNvCxnSpPr>
            <a:cxnSpLocks/>
          </p:cNvCxnSpPr>
          <p:nvPr/>
        </p:nvCxnSpPr>
        <p:spPr>
          <a:xfrm>
            <a:off x="10350037" y="5299125"/>
            <a:ext cx="243258" cy="25044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9418AC4C-761B-304E-C16B-2695C60BE0B5}"/>
              </a:ext>
            </a:extLst>
          </p:cNvPr>
          <p:cNvSpPr txBox="1"/>
          <p:nvPr/>
        </p:nvSpPr>
        <p:spPr>
          <a:xfrm>
            <a:off x="10240859" y="5467027"/>
            <a:ext cx="1670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debug.codeGen</a:t>
            </a:r>
            <a:endParaRPr lang="fr-FR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70EB169-D7D5-B677-14EB-8D1CD9127E7B}"/>
              </a:ext>
            </a:extLst>
          </p:cNvPr>
          <p:cNvSpPr txBox="1"/>
          <p:nvPr/>
        </p:nvSpPr>
        <p:spPr>
          <a:xfrm>
            <a:off x="8468684" y="6181035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Exchange </a:t>
            </a:r>
            <a:br>
              <a:rPr lang="fr-FR" dirty="0"/>
            </a:br>
            <a:r>
              <a:rPr lang="fr-FR" dirty="0" err="1"/>
              <a:t>ouput</a:t>
            </a:r>
            <a:r>
              <a:rPr lang="fr-FR" dirty="0"/>
              <a:t>/Input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AE1163F-CF1A-35CE-EDD7-9C3B7E227D92}"/>
              </a:ext>
            </a:extLst>
          </p:cNvPr>
          <p:cNvCxnSpPr>
            <a:cxnSpLocks/>
          </p:cNvCxnSpPr>
          <p:nvPr/>
        </p:nvCxnSpPr>
        <p:spPr>
          <a:xfrm flipH="1">
            <a:off x="9005651" y="6021942"/>
            <a:ext cx="178381" cy="257705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21E5FF59-5F2E-9CA5-79E3-69CD9DAD53FB}"/>
              </a:ext>
            </a:extLst>
          </p:cNvPr>
          <p:cNvCxnSpPr>
            <a:cxnSpLocks/>
          </p:cNvCxnSpPr>
          <p:nvPr/>
        </p:nvCxnSpPr>
        <p:spPr>
          <a:xfrm>
            <a:off x="9451257" y="6021942"/>
            <a:ext cx="663761" cy="22842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C413F967-D54B-B3BC-04CC-C56DB2D582B6}"/>
              </a:ext>
            </a:extLst>
          </p:cNvPr>
          <p:cNvSpPr txBox="1"/>
          <p:nvPr/>
        </p:nvSpPr>
        <p:spPr>
          <a:xfrm>
            <a:off x="9886092" y="6183989"/>
            <a:ext cx="1562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Default </a:t>
            </a:r>
            <a:r>
              <a:rPr lang="fr-FR" dirty="0" err="1"/>
              <a:t>shuffle</a:t>
            </a:r>
            <a:br>
              <a:rPr lang="fr-FR" dirty="0"/>
            </a:br>
            <a:r>
              <a:rPr lang="fr-FR" dirty="0"/>
              <a:t>=200 parts</a:t>
            </a:r>
          </a:p>
        </p:txBody>
      </p:sp>
    </p:spTree>
    <p:extLst>
      <p:ext uri="{BB962C8B-B14F-4D97-AF65-F5344CB8AC3E}">
        <p14:creationId xmlns:p14="http://schemas.microsoft.com/office/powerpoint/2010/main" val="248870163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A0102-12DB-DD87-63A8-A597D6837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2105"/>
          </a:xfrm>
        </p:spPr>
        <p:txBody>
          <a:bodyPr/>
          <a:lstStyle/>
          <a:p>
            <a:pPr algn="ctr"/>
            <a:r>
              <a:rPr lang="fr-FR" dirty="0"/>
              <a:t>Objectives of Hands-On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45574-F8C6-508F-AF8A-A8CDA7DAD631}"/>
              </a:ext>
            </a:extLst>
          </p:cNvPr>
          <p:cNvSpPr txBox="1"/>
          <p:nvPr/>
        </p:nvSpPr>
        <p:spPr>
          <a:xfrm>
            <a:off x="3629918" y="1536174"/>
            <a:ext cx="797064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1/ </a:t>
            </a:r>
            <a:r>
              <a:rPr lang="fr-FR" sz="2400" dirty="0" err="1"/>
              <a:t>Execution</a:t>
            </a:r>
            <a:r>
              <a:rPr lang="fr-FR" sz="2400" dirty="0"/>
              <a:t> Plan, SQL </a:t>
            </a:r>
            <a:r>
              <a:rPr lang="fr-FR" sz="2400" dirty="0" err="1"/>
              <a:t>Explain</a:t>
            </a:r>
            <a:r>
              <a:rPr lang="fr-FR" sz="2400" dirty="0"/>
              <a:t> / </a:t>
            </a:r>
            <a:r>
              <a:rPr lang="fr-FR" sz="2400" dirty="0" err="1"/>
              <a:t>dataset.explain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2/ Spark UI, DAG, Narrow/Wide Transformations</a:t>
            </a:r>
          </a:p>
          <a:p>
            <a:endParaRPr lang="fr-FR" sz="2400" dirty="0"/>
          </a:p>
          <a:p>
            <a:r>
              <a:rPr lang="fr-FR" sz="2400" dirty="0"/>
              <a:t>3/ RDD cache / checkpoint</a:t>
            </a:r>
          </a:p>
          <a:p>
            <a:endParaRPr lang="fr-FR" sz="2400" dirty="0"/>
          </a:p>
          <a:p>
            <a:r>
              <a:rPr lang="fr-FR" sz="2400" dirty="0"/>
              <a:t>4/ Partition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Columns</a:t>
            </a:r>
            <a:r>
              <a:rPr lang="fr-FR" sz="2400" dirty="0"/>
              <a:t> </a:t>
            </a:r>
            <a:r>
              <a:rPr lang="fr-FR" sz="2400" dirty="0" err="1"/>
              <a:t>Pruning</a:t>
            </a:r>
            <a:r>
              <a:rPr lang="fr-FR" sz="2400" dirty="0"/>
              <a:t> / </a:t>
            </a:r>
            <a:r>
              <a:rPr lang="fr-FR" sz="2400" dirty="0" err="1"/>
              <a:t>Predicate</a:t>
            </a:r>
            <a:r>
              <a:rPr lang="fr-FR" sz="2400" dirty="0"/>
              <a:t>-Push-Down</a:t>
            </a:r>
            <a:br>
              <a:rPr lang="fr-FR" sz="2400" dirty="0"/>
            </a:br>
            <a:endParaRPr lang="fr-FR" sz="2400" dirty="0"/>
          </a:p>
          <a:p>
            <a:r>
              <a:rPr lang="fr-FR" sz="2400" dirty="0"/>
              <a:t>5/ Parquet </a:t>
            </a:r>
            <a:r>
              <a:rPr lang="fr-FR" sz="2400" dirty="0" err="1"/>
              <a:t>Optims</a:t>
            </a:r>
            <a:r>
              <a:rPr lang="fr-FR" sz="2400" dirty="0"/>
              <a:t> ( Sort, Stats, </a:t>
            </a:r>
            <a:r>
              <a:rPr lang="fr-FR" sz="2400" dirty="0" err="1"/>
              <a:t>Dictionary</a:t>
            </a:r>
            <a:r>
              <a:rPr lang="fr-FR" sz="2400" dirty="0"/>
              <a:t>, Bloom, </a:t>
            </a:r>
            <a:r>
              <a:rPr lang="fr-FR" sz="2400" dirty="0" err="1"/>
              <a:t>BlockSize</a:t>
            </a:r>
            <a:r>
              <a:rPr lang="fr-FR" sz="2400" dirty="0"/>
              <a:t>)</a:t>
            </a:r>
          </a:p>
          <a:p>
            <a:endParaRPr lang="fr-FR" sz="2400" dirty="0"/>
          </a:p>
          <a:p>
            <a:r>
              <a:rPr lang="fr-FR" sz="2400" dirty="0"/>
              <a:t>6/ perfs: </a:t>
            </a:r>
            <a:r>
              <a:rPr lang="fr-FR" sz="2400" dirty="0" err="1"/>
              <a:t>SpillToDisk</a:t>
            </a:r>
            <a:r>
              <a:rPr lang="fr-FR" sz="2400" dirty="0"/>
              <a:t>, </a:t>
            </a:r>
            <a:r>
              <a:rPr lang="fr-FR" sz="2400" dirty="0" err="1"/>
              <a:t>JOINs</a:t>
            </a:r>
            <a:r>
              <a:rPr lang="fr-FR" sz="2400" dirty="0"/>
              <a:t>, </a:t>
            </a:r>
            <a:r>
              <a:rPr lang="fr-FR" sz="2400" dirty="0" err="1"/>
              <a:t>hint</a:t>
            </a:r>
            <a:endParaRPr lang="fr-FR" sz="2400" dirty="0"/>
          </a:p>
          <a:p>
            <a:endParaRPr lang="fr-FR" sz="2400" dirty="0"/>
          </a:p>
        </p:txBody>
      </p:sp>
      <p:pic>
        <p:nvPicPr>
          <p:cNvPr id="6" name="Picture 2" descr="Image result for checkmark icon">
            <a:extLst>
              <a:ext uri="{FF2B5EF4-FFF2-40B4-BE49-F238E27FC236}">
                <a16:creationId xmlns:a16="http://schemas.microsoft.com/office/drawing/2014/main" id="{12D5EF85-B94A-41C4-51AD-94A553147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62" y="1387079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checkmark icon">
            <a:extLst>
              <a:ext uri="{FF2B5EF4-FFF2-40B4-BE49-F238E27FC236}">
                <a16:creationId xmlns:a16="http://schemas.microsoft.com/office/drawing/2014/main" id="{B7BF9AB6-240B-F6FC-9FC5-33B8FB3DE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59" y="2140967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checkmark icon">
            <a:extLst>
              <a:ext uri="{FF2B5EF4-FFF2-40B4-BE49-F238E27FC236}">
                <a16:creationId xmlns:a16="http://schemas.microsoft.com/office/drawing/2014/main" id="{FD37FAF5-DE22-C948-A633-AA319921E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60" y="2907644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checkmark icon">
            <a:extLst>
              <a:ext uri="{FF2B5EF4-FFF2-40B4-BE49-F238E27FC236}">
                <a16:creationId xmlns:a16="http://schemas.microsoft.com/office/drawing/2014/main" id="{39601B46-DE9E-3DFD-38A2-5A9C68518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58" y="3670010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checkmark icon">
            <a:extLst>
              <a:ext uri="{FF2B5EF4-FFF2-40B4-BE49-F238E27FC236}">
                <a16:creationId xmlns:a16="http://schemas.microsoft.com/office/drawing/2014/main" id="{7D944292-079B-DE61-B9A5-DC2F649A0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55" y="4407071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checkmark icon">
            <a:extLst>
              <a:ext uri="{FF2B5EF4-FFF2-40B4-BE49-F238E27FC236}">
                <a16:creationId xmlns:a16="http://schemas.microsoft.com/office/drawing/2014/main" id="{C18B8085-7E12-2F03-D6DB-BA2023CB5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000" y="5160959"/>
            <a:ext cx="737061" cy="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429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4218F-C29D-00F3-A91B-5F09DB287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993" y="2581852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5442260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4D8E6-8A5B-9C63-AA96-75FC5E57F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196083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Take-Away</a:t>
            </a:r>
            <a:r>
              <a:rPr lang="fr-FR" dirty="0"/>
              <a:t> 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What</a:t>
            </a:r>
            <a:r>
              <a:rPr lang="fr-FR" dirty="0"/>
              <a:t> You </a:t>
            </a:r>
            <a:r>
              <a:rPr lang="fr-FR" dirty="0" err="1"/>
              <a:t>learned</a:t>
            </a:r>
            <a:r>
              <a:rPr lang="fr-F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41444870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B51E2-D58F-F242-532C-D550D72C0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Next </a:t>
            </a:r>
            <a:r>
              <a:rPr lang="fr-FR" dirty="0" err="1"/>
              <a:t>Steps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DC0953-00EA-F8BF-D047-998B9247DD02}"/>
              </a:ext>
            </a:extLst>
          </p:cNvPr>
          <p:cNvSpPr txBox="1"/>
          <p:nvPr/>
        </p:nvSpPr>
        <p:spPr>
          <a:xfrm>
            <a:off x="4335838" y="2094807"/>
            <a:ext cx="443038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Unfortunatly</a:t>
            </a:r>
            <a:r>
              <a:rPr lang="fr-FR" dirty="0"/>
              <a:t>,  </a:t>
            </a:r>
            <a:br>
              <a:rPr lang="fr-FR" dirty="0"/>
            </a:br>
            <a:r>
              <a:rPr lang="fr-FR" dirty="0"/>
              <a:t>NO More </a:t>
            </a:r>
            <a:r>
              <a:rPr lang="fr-FR" dirty="0" err="1"/>
              <a:t>Lessons</a:t>
            </a:r>
            <a:endParaRPr lang="fr-FR" dirty="0"/>
          </a:p>
          <a:p>
            <a:r>
              <a:rPr lang="fr-FR" dirty="0"/>
              <a:t>NO More Hands-On</a:t>
            </a:r>
          </a:p>
          <a:p>
            <a:endParaRPr lang="fr-FR" dirty="0"/>
          </a:p>
          <a:p>
            <a:r>
              <a:rPr lang="fr-FR" dirty="0"/>
              <a:t>But </a:t>
            </a:r>
            <a:r>
              <a:rPr lang="fr-FR" dirty="0" err="1"/>
              <a:t>still</a:t>
            </a:r>
            <a:r>
              <a:rPr lang="fr-FR" dirty="0"/>
              <a:t>, </a:t>
            </a:r>
            <a:r>
              <a:rPr lang="fr-FR" dirty="0" err="1"/>
              <a:t>many</a:t>
            </a:r>
            <a:r>
              <a:rPr lang="fr-FR" dirty="0"/>
              <a:t> more Spark concepts to </a:t>
            </a:r>
            <a:r>
              <a:rPr lang="fr-FR" dirty="0" err="1"/>
              <a:t>learn</a:t>
            </a:r>
            <a:r>
              <a:rPr lang="fr-FR" dirty="0"/>
              <a:t> :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Spark Clustering</a:t>
            </a:r>
          </a:p>
          <a:p>
            <a:pPr marL="285750" indent="-285750">
              <a:buFontTx/>
              <a:buChar char="-"/>
            </a:pPr>
            <a:r>
              <a:rPr lang="fr-FR" dirty="0"/>
              <a:t>Spark on </a:t>
            </a:r>
            <a:r>
              <a:rPr lang="fr-FR" dirty="0" err="1"/>
              <a:t>Kubernetes</a:t>
            </a:r>
            <a:r>
              <a:rPr lang="fr-FR" dirty="0"/>
              <a:t>, in Cloud</a:t>
            </a:r>
          </a:p>
          <a:p>
            <a:pPr marL="285750" indent="-285750">
              <a:buFontTx/>
              <a:buChar char="-"/>
            </a:pPr>
            <a:r>
              <a:rPr lang="fr-FR" dirty="0"/>
              <a:t>Java binding, UDF, </a:t>
            </a:r>
            <a:r>
              <a:rPr lang="fr-FR" dirty="0" err="1"/>
              <a:t>map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err="1"/>
              <a:t>Analytical</a:t>
            </a:r>
            <a:r>
              <a:rPr lang="fr-FR" dirty="0"/>
              <a:t> </a:t>
            </a:r>
            <a:r>
              <a:rPr lang="fr-FR" dirty="0" err="1"/>
              <a:t>Queries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Machine Learning</a:t>
            </a:r>
          </a:p>
          <a:p>
            <a:pPr marL="285750" indent="-285750">
              <a:buFontTx/>
              <a:buChar char="-"/>
            </a:pPr>
            <a:r>
              <a:rPr lang="fr-FR" dirty="0"/>
              <a:t>Spark Streaming</a:t>
            </a:r>
          </a:p>
          <a:p>
            <a:pPr marL="285750" indent="-285750">
              <a:buFontTx/>
              <a:buChar char="-"/>
            </a:pPr>
            <a:r>
              <a:rPr lang="fr-F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95720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16ECF-F75B-A002-5C18-9037E1420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2087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2: </a:t>
            </a:r>
            <a:r>
              <a:rPr lang="fr-FR" dirty="0" err="1"/>
              <a:t>Execute</a:t>
            </a:r>
            <a:r>
              <a:rPr lang="fr-FR" dirty="0"/>
              <a:t> « EXPLAIN &lt;&lt;SQL&gt;&gt; 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DF7FC4-37F9-8CB4-0F26-D639977849F3}"/>
              </a:ext>
            </a:extLst>
          </p:cNvPr>
          <p:cNvSpPr txBox="1"/>
          <p:nvPr/>
        </p:nvSpPr>
        <p:spPr>
          <a:xfrm>
            <a:off x="1260307" y="1799639"/>
            <a:ext cx="1046568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a/  Execute SQL… prefixed by “EXPLAIN” keyword</a:t>
            </a:r>
          </a:p>
          <a:p>
            <a:endParaRPr lang="en-US" sz="2400" dirty="0"/>
          </a:p>
          <a:p>
            <a:r>
              <a:rPr lang="en-US" sz="2400" dirty="0" err="1"/>
              <a:t>spark.sql</a:t>
            </a:r>
            <a:r>
              <a:rPr lang="en-US" sz="2400" dirty="0"/>
              <a:t>("</a:t>
            </a:r>
            <a:r>
              <a:rPr lang="en-US" sz="2400" b="1" dirty="0"/>
              <a:t>EXPLAIN</a:t>
            </a:r>
            <a:r>
              <a:rPr lang="en-US" sz="2400" dirty="0"/>
              <a:t> select count(*) FROM db1.address_by_dept WHERE dept=92")</a:t>
            </a:r>
          </a:p>
          <a:p>
            <a:endParaRPr lang="en-US" sz="2400" dirty="0"/>
          </a:p>
          <a:p>
            <a:r>
              <a:rPr lang="en-US" sz="2400" dirty="0"/>
              <a:t> Hint:   display nicely, using   .show(false)   OR   .foreach(</a:t>
            </a:r>
            <a:r>
              <a:rPr lang="en-US" sz="2400" dirty="0" err="1"/>
              <a:t>println</a:t>
            </a:r>
            <a:r>
              <a:rPr lang="en-US" sz="2400" dirty="0"/>
              <a:t>(_))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b/ do you see “</a:t>
            </a:r>
            <a:r>
              <a:rPr lang="en-US" sz="2400" dirty="0" err="1"/>
              <a:t>PartitionFilters</a:t>
            </a:r>
            <a:r>
              <a:rPr lang="en-US" sz="2400" dirty="0"/>
              <a:t>: [ ..]” ?</a:t>
            </a:r>
          </a:p>
          <a:p>
            <a:endParaRPr lang="en-US" sz="2400" dirty="0"/>
          </a:p>
          <a:p>
            <a:r>
              <a:rPr lang="en-US" sz="2400" dirty="0"/>
              <a:t>c/ read Tree from depth-first  : </a:t>
            </a:r>
            <a:br>
              <a:rPr lang="en-US" sz="2400" dirty="0"/>
            </a:br>
            <a:r>
              <a:rPr lang="en-US" sz="2400" dirty="0"/>
              <a:t>     start from bottom (leaf) line,   </a:t>
            </a:r>
            <a:br>
              <a:rPr lang="en-US" sz="2400" dirty="0"/>
            </a:br>
            <a:r>
              <a:rPr lang="en-US" sz="2400" dirty="0"/>
              <a:t>     when understood then read line above (operator)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12807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10914</TotalTime>
  <Words>5131</Words>
  <Application>Microsoft Office PowerPoint</Application>
  <PresentationFormat>Widescreen</PresentationFormat>
  <Paragraphs>690</Paragraphs>
  <Slides>86</Slides>
  <Notes>0</Notes>
  <HiddenSlides>38</HiddenSlides>
  <MMClips>0</MMClips>
  <ScaleCrop>false</ScaleCrop>
  <HeadingPairs>
    <vt:vector size="10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86</vt:i4>
      </vt:variant>
      <vt:variant>
        <vt:lpstr>Custom Shows</vt:lpstr>
      </vt:variant>
      <vt:variant>
        <vt:i4>1</vt:i4>
      </vt:variant>
    </vt:vector>
  </HeadingPairs>
  <TitlesOfParts>
    <vt:vector size="95" baseType="lpstr">
      <vt:lpstr>-apple-system</vt:lpstr>
      <vt:lpstr>Arial</vt:lpstr>
      <vt:lpstr>Calibri</vt:lpstr>
      <vt:lpstr>Calibri Light</vt:lpstr>
      <vt:lpstr>Consolas</vt:lpstr>
      <vt:lpstr>Symbol</vt:lpstr>
      <vt:lpstr>Office Theme</vt:lpstr>
      <vt:lpstr>Bitmap Image</vt:lpstr>
      <vt:lpstr>BigData Spark – Hands-On  Optimisations SQL Execution Plan, DAG, SparkUI Performances</vt:lpstr>
      <vt:lpstr>Objectives of Hands-On</vt:lpstr>
      <vt:lpstr>Reminder Hands-On 1</vt:lpstr>
      <vt:lpstr>Reminder Hands-On 2</vt:lpstr>
      <vt:lpstr>Reminder Hands-On 3</vt:lpstr>
      <vt:lpstr>Objectives of Hands-On</vt:lpstr>
      <vt:lpstr>Exercise 1: Query Partitioned Table  WHERE partitionColumn=..</vt:lpstr>
      <vt:lpstr>Reminder Exercise 1 : Directory  /partCol=value/*  data files do not contain « partCol »</vt:lpstr>
      <vt:lpstr>Exercise 2: Execute « EXPLAIN &lt;&lt;SQL&gt;&gt; »</vt:lpstr>
      <vt:lpstr>Answer Exercise 2: SQL Explain Plan</vt:lpstr>
      <vt:lpstr>Exercise 3 : compare « EXPLAIN » queries</vt:lpstr>
      <vt:lpstr>… Exercise 3: EXPLAIN  [ EXTENDED | CODEGEN | COST | FORMATTED ]</vt:lpstr>
      <vt:lpstr>Exercise 4: dataset.explain()   API</vt:lpstr>
      <vt:lpstr>Answer Exercise 4: Dataset.explain</vt:lpstr>
      <vt:lpstr>Objectives of Hands-On</vt:lpstr>
      <vt:lpstr>Exercise 5 : Open Spark-UI browse to SQL -&gt; last Query -&gt; Detailed Plan</vt:lpstr>
      <vt:lpstr>Exercise 5 : Spark UI Documentation…</vt:lpstr>
      <vt:lpstr>Answer Exercise 5 </vt:lpstr>
      <vt:lpstr>Partition Pruning … FirstClue: Only 1 File Read</vt:lpstr>
      <vt:lpstr>Exercise 5 … Search « PartitionFilters »  in Explain Plan</vt:lpstr>
      <vt:lpstr>Exercise 5 … Search PartitionFilters:[..] in textual « Details »</vt:lpstr>
      <vt:lpstr>Exercise 6 : dataset parralelism (N partitions)  =&gt; show N tasks  in   Job-&gt;Stage-&gt;Tasks</vt:lpstr>
      <vt:lpstr>Objectives of Hands-On</vt:lpstr>
      <vt:lpstr>Reminder:  Narrow/Wide Transformations</vt:lpstr>
      <vt:lpstr>Exercise 7: combine several Narrow transformations filter, sample, select, withColumn …</vt:lpstr>
      <vt:lpstr>Answer Exercise 7:</vt:lpstr>
      <vt:lpstr>Exercise 8: WholeStageCodegen   java code for(;;) on Dataset&lt;Row&gt;…</vt:lpstr>
      <vt:lpstr>Answer Exercise 8</vt:lpstr>
      <vt:lpstr>Answer Exercise 8</vt:lpstr>
      <vt:lpstr>Exercise 9: cascade several Wide Transformations: repartition, groupByKey, aggregateByKey, aggregate, join, distinct</vt:lpstr>
      <vt:lpstr>Answer Exercise 9:</vt:lpstr>
      <vt:lpstr>Exercise  10: Check on 2 consecutive Stages that previous Shuffle Write = next Shuffle Read</vt:lpstr>
      <vt:lpstr>Exercise 11: Why do you see Greyed boxes… « Skipped Stages » ?</vt:lpstr>
      <vt:lpstr>Answer Exercise 11: Skipped Stages</vt:lpstr>
      <vt:lpstr>Exercise 12: mix cascade of Narrow and Wide</vt:lpstr>
      <vt:lpstr>Answer Exercise 12</vt:lpstr>
      <vt:lpstr>Answer Exercise 12</vt:lpstr>
      <vt:lpstr>Objectives of Hands-On</vt:lpstr>
      <vt:lpstr>Exercise 13: Several Actions on same Dataset</vt:lpstr>
      <vt:lpstr>Answer Exercise 13:</vt:lpstr>
      <vt:lpstr>Exercise 14: Avoiding re-computation dataset .cache()</vt:lpstr>
      <vt:lpstr>Answer Exercise 14:  .cache() / .unpersist()</vt:lpstr>
      <vt:lpstr>Answer Exercise 14</vt:lpstr>
      <vt:lpstr>Anser Exercise 14: persist(DISK_ONLY)</vt:lpstr>
      <vt:lpstr>Answer Exercise 14: Files location  for RDD and shuffles</vt:lpstr>
      <vt:lpstr>Exercise 15: Execute complex DAG on dataset with lot of duplicates</vt:lpstr>
      <vt:lpstr>Answer Exercise 15: Read SparkUI DAG</vt:lpstr>
      <vt:lpstr>Exercise 16:  How to simplify DAG display ? … .checkpoint() !</vt:lpstr>
      <vt:lpstr>Exercise 16: .. Checkpoint directory has not been set in the SparkContext</vt:lpstr>
      <vt:lpstr>Exercise 16: checkpoint -&gt; new Dataset</vt:lpstr>
      <vt:lpstr>Answer Exercise 16: DAG with checkpoint</vt:lpstr>
      <vt:lpstr>10 mn pause</vt:lpstr>
      <vt:lpstr>Objectives of Hands-On</vt:lpstr>
      <vt:lpstr>Exercise 17: Reminder Partition Pruning</vt:lpstr>
      <vt:lpstr>Exercise 18: Column Pruning</vt:lpstr>
      <vt:lpstr>Answer Exercise 18: Column Pruning</vt:lpstr>
      <vt:lpstr>Answer Exercise 18: Column Pruning</vt:lpstr>
      <vt:lpstr>Exercise 19: Predicate-Push-Down</vt:lpstr>
      <vt:lpstr>Answer Exercise 19: Predicate-Push-Down</vt:lpstr>
      <vt:lpstr>Answer Exercise 19:</vt:lpstr>
      <vt:lpstr>Objectives of Hands-On</vt:lpstr>
      <vt:lpstr>Exercise 20: prepare sorted parquet table for Predicate-Push-Down</vt:lpstr>
      <vt:lpstr>Exercise 20 …  write.option()  or global --conf ??</vt:lpstr>
      <vt:lpstr>Exercise 21: check.. getNumPartitions</vt:lpstr>
      <vt:lpstr>Answer Exercise 21</vt:lpstr>
      <vt:lpstr>Answer Exercise 21: difference between  1 File-N Partitions &lt;&lt;&gt;&gt; N files- each 1 partition</vt:lpstr>
      <vt:lpstr>Exercise 22: Predicate-Push-Down</vt:lpstr>
      <vt:lpstr>Answer Exercise 22:</vt:lpstr>
      <vt:lpstr>Answer Exercise 22:</vt:lpstr>
      <vt:lpstr>select on non-existing value</vt:lpstr>
      <vt:lpstr>Answer Exercise 22:</vt:lpstr>
      <vt:lpstr>Objectives of Hands-On</vt:lpstr>
      <vt:lpstr>Exercise 23:  Detect SpillToDisk problems</vt:lpstr>
      <vt:lpstr>Exercise 23: SpillToDisk</vt:lpstr>
      <vt:lpstr>Exercise 23 … detect SpillToDisk </vt:lpstr>
      <vt:lpstr>Exercise 24: Join</vt:lpstr>
      <vt:lpstr>Answer Exercise 24:</vt:lpstr>
      <vt:lpstr>Exercise 25: HINT to force join strategy</vt:lpstr>
      <vt:lpstr>Optional Exercise 26: Default Shuffle = 200 ?!</vt:lpstr>
      <vt:lpstr>Answer Exercise 26:</vt:lpstr>
      <vt:lpstr>Exercise 27 : MindMap</vt:lpstr>
      <vt:lpstr>Answer Exercise 27: MindMap</vt:lpstr>
      <vt:lpstr>Objectives of Hands-On</vt:lpstr>
      <vt:lpstr>Questions ?</vt:lpstr>
      <vt:lpstr>Take-Away   What You learned ?</vt:lpstr>
      <vt:lpstr>Next Steps</vt:lpstr>
      <vt:lpstr>show-all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BigData Spark - TD3</dc:title>
  <dc:creator>arnaud.nauwynck@gmail.com</dc:creator>
  <cp:lastModifiedBy>arnaud.nauwynck@gmail.com</cp:lastModifiedBy>
  <cp:revision>104</cp:revision>
  <dcterms:created xsi:type="dcterms:W3CDTF">2022-09-29T13:13:18Z</dcterms:created>
  <dcterms:modified xsi:type="dcterms:W3CDTF">2023-01-05T13:00:26Z</dcterms:modified>
</cp:coreProperties>
</file>